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256" r:id="rId2"/>
    <p:sldId id="278" r:id="rId3"/>
    <p:sldId id="257" r:id="rId4"/>
    <p:sldId id="277" r:id="rId5"/>
    <p:sldId id="295" r:id="rId6"/>
    <p:sldId id="296" r:id="rId7"/>
    <p:sldId id="294" r:id="rId8"/>
    <p:sldId id="275" r:id="rId9"/>
    <p:sldId id="279" r:id="rId10"/>
    <p:sldId id="280" r:id="rId11"/>
    <p:sldId id="288" r:id="rId12"/>
    <p:sldId id="298" r:id="rId13"/>
    <p:sldId id="282" r:id="rId14"/>
    <p:sldId id="289" r:id="rId15"/>
    <p:sldId id="290" r:id="rId16"/>
    <p:sldId id="283" r:id="rId17"/>
    <p:sldId id="293" r:id="rId18"/>
    <p:sldId id="292" r:id="rId19"/>
    <p:sldId id="299" r:id="rId20"/>
    <p:sldId id="274" r:id="rId21"/>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5CA"/>
    <a:srgbClr val="9D9D9D"/>
    <a:srgbClr val="003E74"/>
    <a:srgbClr val="00254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834" autoAdjust="0"/>
  </p:normalViewPr>
  <p:slideViewPr>
    <p:cSldViewPr snapToGrid="0" snapToObjects="1">
      <p:cViewPr varScale="1">
        <p:scale>
          <a:sx n="94" d="100"/>
          <a:sy n="94" d="100"/>
        </p:scale>
        <p:origin x="-1256" y="-10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9" d="100"/>
          <a:sy n="109" d="100"/>
        </p:scale>
        <p:origin x="-253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7C1BAB-04BD-422B-B3BA-F2FCF3225E83}"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GB"/>
        </a:p>
      </dgm:t>
    </dgm:pt>
    <dgm:pt modelId="{E77CB70B-6E18-4DD4-8737-DA7F1AA5D8BF}">
      <dgm:prSet phldrT="[Text]" custT="1"/>
      <dgm:spPr/>
      <dgm:t>
        <a:bodyPr/>
        <a:lstStyle/>
        <a:p>
          <a:r>
            <a:rPr lang="en-GB" sz="1600" dirty="0"/>
            <a:t>Community</a:t>
          </a:r>
        </a:p>
      </dgm:t>
    </dgm:pt>
    <dgm:pt modelId="{7B695378-6402-467D-B5A2-37C9D74EE470}" type="parTrans" cxnId="{1A97A078-16B6-4D0B-9D0A-190001F1753F}">
      <dgm:prSet/>
      <dgm:spPr/>
      <dgm:t>
        <a:bodyPr/>
        <a:lstStyle/>
        <a:p>
          <a:endParaRPr lang="en-GB"/>
        </a:p>
      </dgm:t>
    </dgm:pt>
    <dgm:pt modelId="{250E3FFC-E08C-4B64-9E15-4C7AFE74C891}" type="sibTrans" cxnId="{1A97A078-16B6-4D0B-9D0A-190001F1753F}">
      <dgm:prSet/>
      <dgm:spPr/>
      <dgm:t>
        <a:bodyPr/>
        <a:lstStyle/>
        <a:p>
          <a:endParaRPr lang="en-GB"/>
        </a:p>
      </dgm:t>
    </dgm:pt>
    <dgm:pt modelId="{FA373F8B-E2AA-4C3A-8EFA-A540B3F515DE}">
      <dgm:prSet phldrT="[Text]" custT="1"/>
      <dgm:spPr/>
      <dgm:t>
        <a:bodyPr/>
        <a:lstStyle/>
        <a:p>
          <a:r>
            <a:rPr lang="en-GB" sz="1600" dirty="0"/>
            <a:t>Creativity</a:t>
          </a:r>
        </a:p>
      </dgm:t>
    </dgm:pt>
    <dgm:pt modelId="{703CFF8C-65F5-451B-9B5B-A3A0F81D372F}" type="parTrans" cxnId="{B3ED88BA-D1CB-496F-8BAD-3F0B537DF797}">
      <dgm:prSet/>
      <dgm:spPr/>
      <dgm:t>
        <a:bodyPr/>
        <a:lstStyle/>
        <a:p>
          <a:endParaRPr lang="en-GB"/>
        </a:p>
      </dgm:t>
    </dgm:pt>
    <dgm:pt modelId="{CF4CCC11-D982-401D-B0D6-0190353F6FEF}" type="sibTrans" cxnId="{B3ED88BA-D1CB-496F-8BAD-3F0B537DF797}">
      <dgm:prSet/>
      <dgm:spPr/>
      <dgm:t>
        <a:bodyPr/>
        <a:lstStyle/>
        <a:p>
          <a:endParaRPr lang="en-GB"/>
        </a:p>
      </dgm:t>
    </dgm:pt>
    <dgm:pt modelId="{503727B1-F385-43FF-8F5C-87DC521B1356}">
      <dgm:prSet phldrT="[Text]" custT="1"/>
      <dgm:spPr/>
      <dgm:t>
        <a:bodyPr/>
        <a:lstStyle/>
        <a:p>
          <a:r>
            <a:rPr lang="en-GB" sz="1600" dirty="0"/>
            <a:t>Collaboration</a:t>
          </a:r>
        </a:p>
      </dgm:t>
    </dgm:pt>
    <dgm:pt modelId="{9BDCD437-1BC9-4791-B182-CE4BE82DCD16}" type="parTrans" cxnId="{6AF74832-D527-4E73-A40B-9E660BD25865}">
      <dgm:prSet/>
      <dgm:spPr/>
      <dgm:t>
        <a:bodyPr/>
        <a:lstStyle/>
        <a:p>
          <a:endParaRPr lang="en-GB"/>
        </a:p>
      </dgm:t>
    </dgm:pt>
    <dgm:pt modelId="{935517D0-5713-4D5C-B872-344EB382EC51}" type="sibTrans" cxnId="{6AF74832-D527-4E73-A40B-9E660BD25865}">
      <dgm:prSet/>
      <dgm:spPr/>
      <dgm:t>
        <a:bodyPr/>
        <a:lstStyle/>
        <a:p>
          <a:endParaRPr lang="en-GB"/>
        </a:p>
      </dgm:t>
    </dgm:pt>
    <dgm:pt modelId="{FCD50BAA-0E14-4C76-9F69-A62AF491CD4C}">
      <dgm:prSet phldrT="[Text]" custT="1"/>
      <dgm:spPr/>
      <dgm:t>
        <a:bodyPr/>
        <a:lstStyle/>
        <a:p>
          <a:r>
            <a:rPr lang="en-GB" sz="1600" dirty="0"/>
            <a:t>Cycle</a:t>
          </a:r>
        </a:p>
      </dgm:t>
    </dgm:pt>
    <dgm:pt modelId="{1B19D7CB-9FC5-4CB8-B534-5D331CB174BD}" type="parTrans" cxnId="{018483AE-5BD8-41F8-A0C2-9744168EE8DB}">
      <dgm:prSet/>
      <dgm:spPr/>
      <dgm:t>
        <a:bodyPr/>
        <a:lstStyle/>
        <a:p>
          <a:endParaRPr lang="en-GB"/>
        </a:p>
      </dgm:t>
    </dgm:pt>
    <dgm:pt modelId="{7B4148F4-210D-4AEC-A484-B2662A7394C7}" type="sibTrans" cxnId="{018483AE-5BD8-41F8-A0C2-9744168EE8DB}">
      <dgm:prSet/>
      <dgm:spPr/>
      <dgm:t>
        <a:bodyPr/>
        <a:lstStyle/>
        <a:p>
          <a:endParaRPr lang="en-GB"/>
        </a:p>
      </dgm:t>
    </dgm:pt>
    <dgm:pt modelId="{CF17CF55-066A-48C6-92DE-4F85658FF69A}">
      <dgm:prSet phldrT="[Text]"/>
      <dgm:spPr/>
      <dgm:t>
        <a:bodyPr/>
        <a:lstStyle/>
        <a:p>
          <a:r>
            <a:rPr lang="en-GB" dirty="0" smtClean="0">
              <a:solidFill>
                <a:srgbClr val="000090"/>
              </a:solidFill>
            </a:rPr>
            <a:t>eCoPs</a:t>
          </a:r>
          <a:endParaRPr lang="en-GB" dirty="0">
            <a:solidFill>
              <a:srgbClr val="000090"/>
            </a:solidFill>
          </a:endParaRPr>
        </a:p>
      </dgm:t>
    </dgm:pt>
    <dgm:pt modelId="{93A602C4-C768-42E6-8A93-5080F0944DFB}" type="sibTrans" cxnId="{96B8AAA8-B719-4D46-B99B-9786A5758A39}">
      <dgm:prSet/>
      <dgm:spPr/>
      <dgm:t>
        <a:bodyPr/>
        <a:lstStyle/>
        <a:p>
          <a:endParaRPr lang="en-GB"/>
        </a:p>
      </dgm:t>
    </dgm:pt>
    <dgm:pt modelId="{417FB9F7-B06F-456A-960E-1B991AA78295}" type="parTrans" cxnId="{96B8AAA8-B719-4D46-B99B-9786A5758A39}">
      <dgm:prSet/>
      <dgm:spPr/>
      <dgm:t>
        <a:bodyPr/>
        <a:lstStyle/>
        <a:p>
          <a:endParaRPr lang="en-GB"/>
        </a:p>
      </dgm:t>
    </dgm:pt>
    <dgm:pt modelId="{25B89949-1BCF-406C-B19D-F639CC454E5D}" type="pres">
      <dgm:prSet presAssocID="{F97C1BAB-04BD-422B-B3BA-F2FCF3225E83}" presName="Name0" presStyleCnt="0">
        <dgm:presLayoutVars>
          <dgm:chMax val="1"/>
          <dgm:dir/>
          <dgm:animLvl val="ctr"/>
          <dgm:resizeHandles val="exact"/>
        </dgm:presLayoutVars>
      </dgm:prSet>
      <dgm:spPr/>
      <dgm:t>
        <a:bodyPr/>
        <a:lstStyle/>
        <a:p>
          <a:endParaRPr lang="en-GB"/>
        </a:p>
      </dgm:t>
    </dgm:pt>
    <dgm:pt modelId="{604A20B5-6263-4ADF-BF1D-7D86073CBE77}" type="pres">
      <dgm:prSet presAssocID="{CF17CF55-066A-48C6-92DE-4F85658FF69A}" presName="centerShape" presStyleLbl="node0" presStyleIdx="0" presStyleCnt="1"/>
      <dgm:spPr/>
      <dgm:t>
        <a:bodyPr/>
        <a:lstStyle/>
        <a:p>
          <a:endParaRPr lang="en-GB"/>
        </a:p>
      </dgm:t>
    </dgm:pt>
    <dgm:pt modelId="{437BFB88-9683-4E33-A1C7-C720207911AC}" type="pres">
      <dgm:prSet presAssocID="{E77CB70B-6E18-4DD4-8737-DA7F1AA5D8BF}" presName="node" presStyleLbl="node1" presStyleIdx="0" presStyleCnt="4" custScaleX="156103" custScaleY="106537" custRadScaleRad="101596" custRadScaleInc="2978">
        <dgm:presLayoutVars>
          <dgm:bulletEnabled val="1"/>
        </dgm:presLayoutVars>
      </dgm:prSet>
      <dgm:spPr/>
      <dgm:t>
        <a:bodyPr/>
        <a:lstStyle/>
        <a:p>
          <a:endParaRPr lang="en-GB"/>
        </a:p>
      </dgm:t>
    </dgm:pt>
    <dgm:pt modelId="{6167C163-F64C-403D-AE89-3F4D8899F987}" type="pres">
      <dgm:prSet presAssocID="{E77CB70B-6E18-4DD4-8737-DA7F1AA5D8BF}" presName="dummy" presStyleCnt="0"/>
      <dgm:spPr/>
    </dgm:pt>
    <dgm:pt modelId="{5D03BF7A-F971-4094-9272-CECEFED2901F}" type="pres">
      <dgm:prSet presAssocID="{250E3FFC-E08C-4B64-9E15-4C7AFE74C891}" presName="sibTrans" presStyleLbl="sibTrans2D1" presStyleIdx="0" presStyleCnt="4"/>
      <dgm:spPr/>
      <dgm:t>
        <a:bodyPr/>
        <a:lstStyle/>
        <a:p>
          <a:endParaRPr lang="en-GB"/>
        </a:p>
      </dgm:t>
    </dgm:pt>
    <dgm:pt modelId="{288509ED-F945-41F6-91A3-D8FE21EB5395}" type="pres">
      <dgm:prSet presAssocID="{FA373F8B-E2AA-4C3A-8EFA-A540B3F515DE}" presName="node" presStyleLbl="node1" presStyleIdx="1" presStyleCnt="4" custScaleX="133846">
        <dgm:presLayoutVars>
          <dgm:bulletEnabled val="1"/>
        </dgm:presLayoutVars>
      </dgm:prSet>
      <dgm:spPr/>
      <dgm:t>
        <a:bodyPr/>
        <a:lstStyle/>
        <a:p>
          <a:endParaRPr lang="en-GB"/>
        </a:p>
      </dgm:t>
    </dgm:pt>
    <dgm:pt modelId="{E0CCB96F-9668-4196-BDDF-3F48DAD4DF88}" type="pres">
      <dgm:prSet presAssocID="{FA373F8B-E2AA-4C3A-8EFA-A540B3F515DE}" presName="dummy" presStyleCnt="0"/>
      <dgm:spPr/>
    </dgm:pt>
    <dgm:pt modelId="{B9CC037D-6458-4C79-8678-2AA71A91C245}" type="pres">
      <dgm:prSet presAssocID="{CF4CCC11-D982-401D-B0D6-0190353F6FEF}" presName="sibTrans" presStyleLbl="sibTrans2D1" presStyleIdx="1" presStyleCnt="4"/>
      <dgm:spPr/>
      <dgm:t>
        <a:bodyPr/>
        <a:lstStyle/>
        <a:p>
          <a:endParaRPr lang="en-GB"/>
        </a:p>
      </dgm:t>
    </dgm:pt>
    <dgm:pt modelId="{BD881940-4290-406B-AE73-CDCF8E55BC4B}" type="pres">
      <dgm:prSet presAssocID="{503727B1-F385-43FF-8F5C-87DC521B1356}" presName="node" presStyleLbl="node1" presStyleIdx="2" presStyleCnt="4" custScaleX="221954">
        <dgm:presLayoutVars>
          <dgm:bulletEnabled val="1"/>
        </dgm:presLayoutVars>
      </dgm:prSet>
      <dgm:spPr/>
      <dgm:t>
        <a:bodyPr/>
        <a:lstStyle/>
        <a:p>
          <a:endParaRPr lang="en-GB"/>
        </a:p>
      </dgm:t>
    </dgm:pt>
    <dgm:pt modelId="{DECE9A61-82AC-4208-99C7-7037E1342B0E}" type="pres">
      <dgm:prSet presAssocID="{503727B1-F385-43FF-8F5C-87DC521B1356}" presName="dummy" presStyleCnt="0"/>
      <dgm:spPr/>
    </dgm:pt>
    <dgm:pt modelId="{197C13B9-27EA-4BD8-9F7D-BE589E596EDD}" type="pres">
      <dgm:prSet presAssocID="{935517D0-5713-4D5C-B872-344EB382EC51}" presName="sibTrans" presStyleLbl="sibTrans2D1" presStyleIdx="2" presStyleCnt="4"/>
      <dgm:spPr/>
      <dgm:t>
        <a:bodyPr/>
        <a:lstStyle/>
        <a:p>
          <a:endParaRPr lang="en-GB"/>
        </a:p>
      </dgm:t>
    </dgm:pt>
    <dgm:pt modelId="{17524A90-FEBB-47E1-8B76-418F108AADB7}" type="pres">
      <dgm:prSet presAssocID="{FCD50BAA-0E14-4C76-9F69-A62AF491CD4C}" presName="node" presStyleLbl="node1" presStyleIdx="3" presStyleCnt="4" custScaleX="138538" custRadScaleRad="100012" custRadScaleInc="3025">
        <dgm:presLayoutVars>
          <dgm:bulletEnabled val="1"/>
        </dgm:presLayoutVars>
      </dgm:prSet>
      <dgm:spPr/>
      <dgm:t>
        <a:bodyPr/>
        <a:lstStyle/>
        <a:p>
          <a:endParaRPr lang="en-GB"/>
        </a:p>
      </dgm:t>
    </dgm:pt>
    <dgm:pt modelId="{D64E137C-C0CA-4C64-AE8A-7FABA1DC26D3}" type="pres">
      <dgm:prSet presAssocID="{FCD50BAA-0E14-4C76-9F69-A62AF491CD4C}" presName="dummy" presStyleCnt="0"/>
      <dgm:spPr/>
    </dgm:pt>
    <dgm:pt modelId="{44FAC975-4EA2-48EE-B145-EFA4EACF128B}" type="pres">
      <dgm:prSet presAssocID="{7B4148F4-210D-4AEC-A484-B2662A7394C7}" presName="sibTrans" presStyleLbl="sibTrans2D1" presStyleIdx="3" presStyleCnt="4"/>
      <dgm:spPr/>
      <dgm:t>
        <a:bodyPr/>
        <a:lstStyle/>
        <a:p>
          <a:endParaRPr lang="en-GB"/>
        </a:p>
      </dgm:t>
    </dgm:pt>
  </dgm:ptLst>
  <dgm:cxnLst>
    <dgm:cxn modelId="{3B1FBB4E-40B2-BE43-97FE-73FEA6650560}" type="presOf" srcId="{503727B1-F385-43FF-8F5C-87DC521B1356}" destId="{BD881940-4290-406B-AE73-CDCF8E55BC4B}" srcOrd="0" destOrd="0" presId="urn:microsoft.com/office/officeart/2005/8/layout/radial6"/>
    <dgm:cxn modelId="{018483AE-5BD8-41F8-A0C2-9744168EE8DB}" srcId="{CF17CF55-066A-48C6-92DE-4F85658FF69A}" destId="{FCD50BAA-0E14-4C76-9F69-A62AF491CD4C}" srcOrd="3" destOrd="0" parTransId="{1B19D7CB-9FC5-4CB8-B534-5D331CB174BD}" sibTransId="{7B4148F4-210D-4AEC-A484-B2662A7394C7}"/>
    <dgm:cxn modelId="{6AF74832-D527-4E73-A40B-9E660BD25865}" srcId="{CF17CF55-066A-48C6-92DE-4F85658FF69A}" destId="{503727B1-F385-43FF-8F5C-87DC521B1356}" srcOrd="2" destOrd="0" parTransId="{9BDCD437-1BC9-4791-B182-CE4BE82DCD16}" sibTransId="{935517D0-5713-4D5C-B872-344EB382EC51}"/>
    <dgm:cxn modelId="{96B8AAA8-B719-4D46-B99B-9786A5758A39}" srcId="{F97C1BAB-04BD-422B-B3BA-F2FCF3225E83}" destId="{CF17CF55-066A-48C6-92DE-4F85658FF69A}" srcOrd="0" destOrd="0" parTransId="{417FB9F7-B06F-456A-960E-1B991AA78295}" sibTransId="{93A602C4-C768-42E6-8A93-5080F0944DFB}"/>
    <dgm:cxn modelId="{EAFE5280-87C4-0240-B352-36E051BB306E}" type="presOf" srcId="{7B4148F4-210D-4AEC-A484-B2662A7394C7}" destId="{44FAC975-4EA2-48EE-B145-EFA4EACF128B}" srcOrd="0" destOrd="0" presId="urn:microsoft.com/office/officeart/2005/8/layout/radial6"/>
    <dgm:cxn modelId="{FCBB957B-497D-734D-838A-416F494B226A}" type="presOf" srcId="{E77CB70B-6E18-4DD4-8737-DA7F1AA5D8BF}" destId="{437BFB88-9683-4E33-A1C7-C720207911AC}" srcOrd="0" destOrd="0" presId="urn:microsoft.com/office/officeart/2005/8/layout/radial6"/>
    <dgm:cxn modelId="{D5F83312-A22E-FC49-A226-A7BF2DD4E1E6}" type="presOf" srcId="{935517D0-5713-4D5C-B872-344EB382EC51}" destId="{197C13B9-27EA-4BD8-9F7D-BE589E596EDD}" srcOrd="0" destOrd="0" presId="urn:microsoft.com/office/officeart/2005/8/layout/radial6"/>
    <dgm:cxn modelId="{1A97A078-16B6-4D0B-9D0A-190001F1753F}" srcId="{CF17CF55-066A-48C6-92DE-4F85658FF69A}" destId="{E77CB70B-6E18-4DD4-8737-DA7F1AA5D8BF}" srcOrd="0" destOrd="0" parTransId="{7B695378-6402-467D-B5A2-37C9D74EE470}" sibTransId="{250E3FFC-E08C-4B64-9E15-4C7AFE74C891}"/>
    <dgm:cxn modelId="{6321E61D-2CCE-9E4D-9D17-F08AAFE4C6A8}" type="presOf" srcId="{CF17CF55-066A-48C6-92DE-4F85658FF69A}" destId="{604A20B5-6263-4ADF-BF1D-7D86073CBE77}" srcOrd="0" destOrd="0" presId="urn:microsoft.com/office/officeart/2005/8/layout/radial6"/>
    <dgm:cxn modelId="{4C120BC7-4097-BF42-95BE-2241C5769162}" type="presOf" srcId="{F97C1BAB-04BD-422B-B3BA-F2FCF3225E83}" destId="{25B89949-1BCF-406C-B19D-F639CC454E5D}" srcOrd="0" destOrd="0" presId="urn:microsoft.com/office/officeart/2005/8/layout/radial6"/>
    <dgm:cxn modelId="{B8B31287-B35C-E54E-B57B-7EC28F23BB6F}" type="presOf" srcId="{FCD50BAA-0E14-4C76-9F69-A62AF491CD4C}" destId="{17524A90-FEBB-47E1-8B76-418F108AADB7}" srcOrd="0" destOrd="0" presId="urn:microsoft.com/office/officeart/2005/8/layout/radial6"/>
    <dgm:cxn modelId="{E51F0E05-7C27-FA46-9FEA-8BF69D472D1C}" type="presOf" srcId="{CF4CCC11-D982-401D-B0D6-0190353F6FEF}" destId="{B9CC037D-6458-4C79-8678-2AA71A91C245}" srcOrd="0" destOrd="0" presId="urn:microsoft.com/office/officeart/2005/8/layout/radial6"/>
    <dgm:cxn modelId="{B3ED88BA-D1CB-496F-8BAD-3F0B537DF797}" srcId="{CF17CF55-066A-48C6-92DE-4F85658FF69A}" destId="{FA373F8B-E2AA-4C3A-8EFA-A540B3F515DE}" srcOrd="1" destOrd="0" parTransId="{703CFF8C-65F5-451B-9B5B-A3A0F81D372F}" sibTransId="{CF4CCC11-D982-401D-B0D6-0190353F6FEF}"/>
    <dgm:cxn modelId="{03EC4AA4-C994-3540-A1D4-8BE0DDB4F887}" type="presOf" srcId="{250E3FFC-E08C-4B64-9E15-4C7AFE74C891}" destId="{5D03BF7A-F971-4094-9272-CECEFED2901F}" srcOrd="0" destOrd="0" presId="urn:microsoft.com/office/officeart/2005/8/layout/radial6"/>
    <dgm:cxn modelId="{BA506447-E060-234D-87A4-B32E299FE1CF}" type="presOf" srcId="{FA373F8B-E2AA-4C3A-8EFA-A540B3F515DE}" destId="{288509ED-F945-41F6-91A3-D8FE21EB5395}" srcOrd="0" destOrd="0" presId="urn:microsoft.com/office/officeart/2005/8/layout/radial6"/>
    <dgm:cxn modelId="{C5AEA1B2-68B4-9C4D-8048-D4212D8B4868}" type="presParOf" srcId="{25B89949-1BCF-406C-B19D-F639CC454E5D}" destId="{604A20B5-6263-4ADF-BF1D-7D86073CBE77}" srcOrd="0" destOrd="0" presId="urn:microsoft.com/office/officeart/2005/8/layout/radial6"/>
    <dgm:cxn modelId="{0B94F920-8F72-DD49-8E4D-6A1806554D0B}" type="presParOf" srcId="{25B89949-1BCF-406C-B19D-F639CC454E5D}" destId="{437BFB88-9683-4E33-A1C7-C720207911AC}" srcOrd="1" destOrd="0" presId="urn:microsoft.com/office/officeart/2005/8/layout/radial6"/>
    <dgm:cxn modelId="{7CDF04E5-C57D-724F-A7BB-D28DDD51E434}" type="presParOf" srcId="{25B89949-1BCF-406C-B19D-F639CC454E5D}" destId="{6167C163-F64C-403D-AE89-3F4D8899F987}" srcOrd="2" destOrd="0" presId="urn:microsoft.com/office/officeart/2005/8/layout/radial6"/>
    <dgm:cxn modelId="{3EF75357-30A1-D044-9E1D-D33973A4CAC6}" type="presParOf" srcId="{25B89949-1BCF-406C-B19D-F639CC454E5D}" destId="{5D03BF7A-F971-4094-9272-CECEFED2901F}" srcOrd="3" destOrd="0" presId="urn:microsoft.com/office/officeart/2005/8/layout/radial6"/>
    <dgm:cxn modelId="{EB3B3E65-F5C7-4849-9279-963719243A9C}" type="presParOf" srcId="{25B89949-1BCF-406C-B19D-F639CC454E5D}" destId="{288509ED-F945-41F6-91A3-D8FE21EB5395}" srcOrd="4" destOrd="0" presId="urn:microsoft.com/office/officeart/2005/8/layout/radial6"/>
    <dgm:cxn modelId="{F251C93B-DF51-B44C-BF22-4DF43580A87F}" type="presParOf" srcId="{25B89949-1BCF-406C-B19D-F639CC454E5D}" destId="{E0CCB96F-9668-4196-BDDF-3F48DAD4DF88}" srcOrd="5" destOrd="0" presId="urn:microsoft.com/office/officeart/2005/8/layout/radial6"/>
    <dgm:cxn modelId="{D23F8341-A915-5A43-82E6-176D13A42CCB}" type="presParOf" srcId="{25B89949-1BCF-406C-B19D-F639CC454E5D}" destId="{B9CC037D-6458-4C79-8678-2AA71A91C245}" srcOrd="6" destOrd="0" presId="urn:microsoft.com/office/officeart/2005/8/layout/radial6"/>
    <dgm:cxn modelId="{3AA0946D-5B49-9541-9F3D-D60DCEF0D8DA}" type="presParOf" srcId="{25B89949-1BCF-406C-B19D-F639CC454E5D}" destId="{BD881940-4290-406B-AE73-CDCF8E55BC4B}" srcOrd="7" destOrd="0" presId="urn:microsoft.com/office/officeart/2005/8/layout/radial6"/>
    <dgm:cxn modelId="{1BC4BD4E-5579-7340-9DA5-AACE3C3FFDB4}" type="presParOf" srcId="{25B89949-1BCF-406C-B19D-F639CC454E5D}" destId="{DECE9A61-82AC-4208-99C7-7037E1342B0E}" srcOrd="8" destOrd="0" presId="urn:microsoft.com/office/officeart/2005/8/layout/radial6"/>
    <dgm:cxn modelId="{A5E9F115-50C4-3F48-BCA9-2DC6412135EF}" type="presParOf" srcId="{25B89949-1BCF-406C-B19D-F639CC454E5D}" destId="{197C13B9-27EA-4BD8-9F7D-BE589E596EDD}" srcOrd="9" destOrd="0" presId="urn:microsoft.com/office/officeart/2005/8/layout/radial6"/>
    <dgm:cxn modelId="{FFD38E72-1DDE-A647-B0A2-E7C873F97204}" type="presParOf" srcId="{25B89949-1BCF-406C-B19D-F639CC454E5D}" destId="{17524A90-FEBB-47E1-8B76-418F108AADB7}" srcOrd="10" destOrd="0" presId="urn:microsoft.com/office/officeart/2005/8/layout/radial6"/>
    <dgm:cxn modelId="{C45551CA-ED3D-1C47-B5E8-FF563304192A}" type="presParOf" srcId="{25B89949-1BCF-406C-B19D-F639CC454E5D}" destId="{D64E137C-C0CA-4C64-AE8A-7FABA1DC26D3}" srcOrd="11" destOrd="0" presId="urn:microsoft.com/office/officeart/2005/8/layout/radial6"/>
    <dgm:cxn modelId="{7BA77C5F-841D-8943-9128-FD6A3C69FEAD}" type="presParOf" srcId="{25B89949-1BCF-406C-B19D-F639CC454E5D}" destId="{44FAC975-4EA2-48EE-B145-EFA4EACF128B}"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FAC975-4EA2-48EE-B145-EFA4EACF128B}">
      <dsp:nvSpPr>
        <dsp:cNvPr id="0" name=""/>
        <dsp:cNvSpPr/>
      </dsp:nvSpPr>
      <dsp:spPr>
        <a:xfrm>
          <a:off x="1302017" y="514847"/>
          <a:ext cx="3325330" cy="3325330"/>
        </a:xfrm>
        <a:prstGeom prst="blockArc">
          <a:avLst>
            <a:gd name="adj1" fmla="val 10854019"/>
            <a:gd name="adj2" fmla="val 16254865"/>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7C13B9-27EA-4BD8-9F7D-BE589E596EDD}">
      <dsp:nvSpPr>
        <dsp:cNvPr id="0" name=""/>
        <dsp:cNvSpPr/>
      </dsp:nvSpPr>
      <dsp:spPr>
        <a:xfrm>
          <a:off x="1302014" y="515054"/>
          <a:ext cx="3325330" cy="3325330"/>
        </a:xfrm>
        <a:prstGeom prst="blockArc">
          <a:avLst>
            <a:gd name="adj1" fmla="val 5399587"/>
            <a:gd name="adj2" fmla="val 10854457"/>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CC037D-6458-4C79-8678-2AA71A91C245}">
      <dsp:nvSpPr>
        <dsp:cNvPr id="0" name=""/>
        <dsp:cNvSpPr/>
      </dsp:nvSpPr>
      <dsp:spPr>
        <a:xfrm>
          <a:off x="1302209" y="515054"/>
          <a:ext cx="3325330" cy="3325330"/>
        </a:xfrm>
        <a:prstGeom prst="blockArc">
          <a:avLst>
            <a:gd name="adj1" fmla="val 0"/>
            <a:gd name="adj2" fmla="val 5400000"/>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03BF7A-F971-4094-9272-CECEFED2901F}">
      <dsp:nvSpPr>
        <dsp:cNvPr id="0" name=""/>
        <dsp:cNvSpPr/>
      </dsp:nvSpPr>
      <dsp:spPr>
        <a:xfrm>
          <a:off x="1302209" y="514850"/>
          <a:ext cx="3325330" cy="3325330"/>
        </a:xfrm>
        <a:prstGeom prst="blockArc">
          <a:avLst>
            <a:gd name="adj1" fmla="val 16254460"/>
            <a:gd name="adj2" fmla="val 431"/>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04A20B5-6263-4ADF-BF1D-7D86073CBE77}">
      <dsp:nvSpPr>
        <dsp:cNvPr id="0" name=""/>
        <dsp:cNvSpPr/>
      </dsp:nvSpPr>
      <dsp:spPr>
        <a:xfrm>
          <a:off x="2200844" y="1413689"/>
          <a:ext cx="1528060" cy="15280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GB" sz="2600" kern="1200" dirty="0" smtClean="0">
              <a:solidFill>
                <a:srgbClr val="000090"/>
              </a:solidFill>
            </a:rPr>
            <a:t>eCoPs</a:t>
          </a:r>
          <a:endParaRPr lang="en-GB" sz="2600" kern="1200" dirty="0">
            <a:solidFill>
              <a:srgbClr val="000090"/>
            </a:solidFill>
          </a:endParaRPr>
        </a:p>
      </dsp:txBody>
      <dsp:txXfrm>
        <a:off x="2424623" y="1637468"/>
        <a:ext cx="1080502" cy="1080502"/>
      </dsp:txXfrm>
    </dsp:sp>
    <dsp:sp modelId="{437BFB88-9683-4E33-A1C7-C720207911AC}">
      <dsp:nvSpPr>
        <dsp:cNvPr id="0" name=""/>
        <dsp:cNvSpPr/>
      </dsp:nvSpPr>
      <dsp:spPr>
        <a:xfrm>
          <a:off x="2155731" y="-16220"/>
          <a:ext cx="1669743" cy="113956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a:t>Community</a:t>
          </a:r>
        </a:p>
      </dsp:txBody>
      <dsp:txXfrm>
        <a:off x="2400259" y="150665"/>
        <a:ext cx="1180687" cy="805794"/>
      </dsp:txXfrm>
    </dsp:sp>
    <dsp:sp modelId="{288509ED-F945-41F6-91A3-D8FE21EB5395}">
      <dsp:nvSpPr>
        <dsp:cNvPr id="0" name=""/>
        <dsp:cNvSpPr/>
      </dsp:nvSpPr>
      <dsp:spPr>
        <a:xfrm>
          <a:off x="3873196" y="1642898"/>
          <a:ext cx="1431673" cy="10696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a:t>Creativity</a:t>
          </a:r>
        </a:p>
      </dsp:txBody>
      <dsp:txXfrm>
        <a:off x="4082860" y="1799543"/>
        <a:ext cx="1012345" cy="756352"/>
      </dsp:txXfrm>
    </dsp:sp>
    <dsp:sp modelId="{BD881940-4290-406B-AE73-CDCF8E55BC4B}">
      <dsp:nvSpPr>
        <dsp:cNvPr id="0" name=""/>
        <dsp:cNvSpPr/>
      </dsp:nvSpPr>
      <dsp:spPr>
        <a:xfrm>
          <a:off x="1777817" y="3267057"/>
          <a:ext cx="2374113" cy="10696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a:t>Collaboration</a:t>
          </a:r>
        </a:p>
      </dsp:txBody>
      <dsp:txXfrm>
        <a:off x="2125498" y="3423702"/>
        <a:ext cx="1678751" cy="756352"/>
      </dsp:txXfrm>
    </dsp:sp>
    <dsp:sp modelId="{17524A90-FEBB-47E1-8B76-418F108AADB7}">
      <dsp:nvSpPr>
        <dsp:cNvPr id="0" name=""/>
        <dsp:cNvSpPr/>
      </dsp:nvSpPr>
      <dsp:spPr>
        <a:xfrm>
          <a:off x="599794" y="1617172"/>
          <a:ext cx="1481861" cy="10696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a:t>Cycle</a:t>
          </a:r>
        </a:p>
      </dsp:txBody>
      <dsp:txXfrm>
        <a:off x="816808" y="1773817"/>
        <a:ext cx="1047833" cy="75635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r>
              <a:rPr lang="en-US" b="1" dirty="0" smtClean="0">
                <a:solidFill>
                  <a:srgbClr val="003E74"/>
                </a:solidFill>
              </a:rPr>
              <a:t>Name of presentation</a:t>
            </a:r>
            <a:endParaRPr lang="en-US" b="1" dirty="0">
              <a:solidFill>
                <a:srgbClr val="003E74"/>
              </a:solidFill>
            </a:endParaRPr>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66B0EE2D-335A-3546-9D75-E17F32E16FE9}" type="datetime3">
              <a:rPr lang="en-GB" smtClean="0">
                <a:solidFill>
                  <a:srgbClr val="003E74"/>
                </a:solidFill>
              </a:rPr>
              <a:t>10 May 2019</a:t>
            </a:fld>
            <a:endParaRPr lang="en-US" dirty="0">
              <a:solidFill>
                <a:srgbClr val="003E74"/>
              </a:solidFill>
            </a:endParaRPr>
          </a:p>
        </p:txBody>
      </p:sp>
    </p:spTree>
    <p:extLst>
      <p:ext uri="{BB962C8B-B14F-4D97-AF65-F5344CB8AC3E}">
        <p14:creationId xmlns:p14="http://schemas.microsoft.com/office/powerpoint/2010/main" val="3306949037"/>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b="1">
                <a:solidFill>
                  <a:srgbClr val="003E74"/>
                </a:solidFill>
              </a:defRPr>
            </a:lvl1pPr>
          </a:lstStyle>
          <a:p>
            <a:r>
              <a:rPr lang="en-US" dirty="0" smtClean="0"/>
              <a:t>Name of presentation</a:t>
            </a:r>
            <a:endParaRPr lang="en-US"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solidFill>
                  <a:srgbClr val="003E74"/>
                </a:solidFill>
              </a:defRPr>
            </a:lvl1pPr>
          </a:lstStyle>
          <a:p>
            <a:fld id="{8D35C32B-10D1-1447-A35B-280119DE9D12}" type="datetime3">
              <a:rPr lang="en-GB" smtClean="0"/>
              <a:pPr/>
              <a:t>10 May 2019</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2133265648"/>
      </p:ext>
    </p:extLst>
  </p:cSld>
  <p:clrMap bg1="lt1" tx1="dk1" bg2="lt2" tx2="dk2" accent1="accent1" accent2="accent2" accent3="accent3" accent4="accent4" accent5="accent5" accent6="accent6" hlink="hlink" folHlink="folHlink"/>
  <p:hf sldNum="0" ft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xfrm>
            <a:off x="679606" y="4715629"/>
            <a:ext cx="5438464" cy="44679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solidFill>
                  <a:srgbClr val="003D81"/>
                </a:solidFill>
                <a:latin typeface="Arial" charset="0"/>
                <a:ea typeface="MS PGothic" charset="0"/>
              </a:rPr>
              <a:t>Students NEEDS- managing medical complexity and uncertainty, understanding biopsychosocial model of disease and population health, empathy, resilience </a:t>
            </a:r>
          </a:p>
          <a:p>
            <a:r>
              <a:rPr lang="en-GB">
                <a:solidFill>
                  <a:srgbClr val="003D81"/>
                </a:solidFill>
                <a:latin typeface="Arial" charset="0"/>
                <a:ea typeface="MS PGothic" charset="0"/>
              </a:rPr>
              <a:t>                                  </a:t>
            </a:r>
          </a:p>
          <a:p>
            <a:r>
              <a:rPr lang="en-GB">
                <a:solidFill>
                  <a:srgbClr val="003D81"/>
                </a:solidFill>
                <a:latin typeface="Arial" charset="0"/>
                <a:ea typeface="MS PGothic" charset="0"/>
              </a:rPr>
              <a:t> Patients/communities  NEEDS- Complex health and social care, health and systems literacy, empowerment, redressing inequalities, access to primary care </a:t>
            </a:r>
          </a:p>
          <a:p>
            <a:endParaRPr lang="en-US">
              <a:latin typeface="Times New Roman" charset="0"/>
              <a:ea typeface="MS PGothic" charset="0"/>
            </a:endParaRPr>
          </a:p>
        </p:txBody>
      </p:sp>
      <p:sp>
        <p:nvSpPr>
          <p:cNvPr id="8196" name="Slide Number Placeholder 3"/>
          <p:cNvSpPr>
            <a:spLocks noGrp="1"/>
          </p:cNvSpPr>
          <p:nvPr>
            <p:ph type="sldNum" sz="quarter" idx="5"/>
          </p:nvPr>
        </p:nvSpPr>
        <p:spPr>
          <a:xfrm>
            <a:off x="3851099" y="9429671"/>
            <a:ext cx="2944957" cy="49696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i="1">
                <a:solidFill>
                  <a:srgbClr val="6E6E6F"/>
                </a:solidFill>
                <a:latin typeface="Verdana" charset="0"/>
                <a:ea typeface="MS PGothic" charset="0"/>
                <a:cs typeface="MS PGothic" charset="0"/>
              </a:defRPr>
            </a:lvl1pPr>
            <a:lvl2pPr marL="742950" indent="-285750">
              <a:defRPr sz="1600" i="1">
                <a:solidFill>
                  <a:srgbClr val="6E6E6F"/>
                </a:solidFill>
                <a:latin typeface="Verdana" charset="0"/>
                <a:ea typeface="MS PGothic" charset="0"/>
                <a:cs typeface="MS PGothic" charset="0"/>
              </a:defRPr>
            </a:lvl2pPr>
            <a:lvl3pPr marL="1143000" indent="-228600">
              <a:defRPr sz="1600" i="1">
                <a:solidFill>
                  <a:srgbClr val="6E6E6F"/>
                </a:solidFill>
                <a:latin typeface="Verdana" charset="0"/>
                <a:ea typeface="MS PGothic" charset="0"/>
                <a:cs typeface="MS PGothic" charset="0"/>
              </a:defRPr>
            </a:lvl3pPr>
            <a:lvl4pPr marL="1600200" indent="-228600">
              <a:defRPr sz="1600" i="1">
                <a:solidFill>
                  <a:srgbClr val="6E6E6F"/>
                </a:solidFill>
                <a:latin typeface="Verdana" charset="0"/>
                <a:ea typeface="MS PGothic" charset="0"/>
                <a:cs typeface="MS PGothic" charset="0"/>
              </a:defRPr>
            </a:lvl4pPr>
            <a:lvl5pPr marL="2057400" indent="-228600">
              <a:defRPr sz="1600" i="1">
                <a:solidFill>
                  <a:srgbClr val="6E6E6F"/>
                </a:solidFill>
                <a:latin typeface="Verdana" charset="0"/>
                <a:ea typeface="MS PGothic" charset="0"/>
                <a:cs typeface="MS PGothic" charset="0"/>
              </a:defRPr>
            </a:lvl5pPr>
            <a:lvl6pPr marL="2514600" indent="-228600" eaLnBrk="0" fontAlgn="base" hangingPunct="0">
              <a:spcBef>
                <a:spcPct val="0"/>
              </a:spcBef>
              <a:spcAft>
                <a:spcPct val="0"/>
              </a:spcAft>
              <a:defRPr sz="1600" i="1">
                <a:solidFill>
                  <a:srgbClr val="6E6E6F"/>
                </a:solidFill>
                <a:latin typeface="Verdana" charset="0"/>
                <a:ea typeface="MS PGothic" charset="0"/>
                <a:cs typeface="MS PGothic" charset="0"/>
              </a:defRPr>
            </a:lvl6pPr>
            <a:lvl7pPr marL="2971800" indent="-228600" eaLnBrk="0" fontAlgn="base" hangingPunct="0">
              <a:spcBef>
                <a:spcPct val="0"/>
              </a:spcBef>
              <a:spcAft>
                <a:spcPct val="0"/>
              </a:spcAft>
              <a:defRPr sz="1600" i="1">
                <a:solidFill>
                  <a:srgbClr val="6E6E6F"/>
                </a:solidFill>
                <a:latin typeface="Verdana" charset="0"/>
                <a:ea typeface="MS PGothic" charset="0"/>
                <a:cs typeface="MS PGothic" charset="0"/>
              </a:defRPr>
            </a:lvl7pPr>
            <a:lvl8pPr marL="3429000" indent="-228600" eaLnBrk="0" fontAlgn="base" hangingPunct="0">
              <a:spcBef>
                <a:spcPct val="0"/>
              </a:spcBef>
              <a:spcAft>
                <a:spcPct val="0"/>
              </a:spcAft>
              <a:defRPr sz="1600" i="1">
                <a:solidFill>
                  <a:srgbClr val="6E6E6F"/>
                </a:solidFill>
                <a:latin typeface="Verdana" charset="0"/>
                <a:ea typeface="MS PGothic" charset="0"/>
                <a:cs typeface="MS PGothic" charset="0"/>
              </a:defRPr>
            </a:lvl8pPr>
            <a:lvl9pPr marL="3886200" indent="-228600" eaLnBrk="0" fontAlgn="base" hangingPunct="0">
              <a:spcBef>
                <a:spcPct val="0"/>
              </a:spcBef>
              <a:spcAft>
                <a:spcPct val="0"/>
              </a:spcAft>
              <a:defRPr sz="1600" i="1">
                <a:solidFill>
                  <a:srgbClr val="6E6E6F"/>
                </a:solidFill>
                <a:latin typeface="Verdana" charset="0"/>
                <a:ea typeface="MS PGothic" charset="0"/>
                <a:cs typeface="MS PGothic" charset="0"/>
              </a:defRPr>
            </a:lvl9pPr>
          </a:lstStyle>
          <a:p>
            <a:fld id="{0BB0212D-07AE-1345-8D2C-BB71538E5A47}" type="slidenum">
              <a:rPr lang="da-DK" sz="1200" i="0">
                <a:solidFill>
                  <a:schemeClr val="tx1"/>
                </a:solidFill>
                <a:latin typeface="Times New Roman" charset="0"/>
              </a:rPr>
              <a:pPr/>
              <a:t>2</a:t>
            </a:fld>
            <a:endParaRPr lang="da-DK" sz="1200" i="0">
              <a:solidFill>
                <a:schemeClr val="tx1"/>
              </a:solidFill>
              <a:latin typeface="Times New Roman" charset="0"/>
            </a:endParaRPr>
          </a:p>
        </p:txBody>
      </p:sp>
    </p:spTree>
    <p:extLst>
      <p:ext uri="{BB962C8B-B14F-4D97-AF65-F5344CB8AC3E}">
        <p14:creationId xmlns:p14="http://schemas.microsoft.com/office/powerpoint/2010/main" val="19127358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r>
              <a:rPr lang="en-GB" dirty="0" smtClean="0"/>
              <a:t>‘I think its broken down the barriers of hierarchy that may exist within the department….just helping with the influx of different</a:t>
            </a:r>
            <a:r>
              <a:rPr lang="en-GB" baseline="0" dirty="0" smtClean="0"/>
              <a:t> people that come in and out of the department. To cement the team a little but better’</a:t>
            </a:r>
          </a:p>
          <a:p>
            <a:endParaRPr lang="en-GB" baseline="0" dirty="0" smtClean="0"/>
          </a:p>
          <a:p>
            <a:r>
              <a:rPr lang="en-GB" baseline="0" dirty="0" smtClean="0"/>
              <a:t>‘…the </a:t>
            </a:r>
            <a:r>
              <a:rPr lang="en-GB" baseline="0" dirty="0" err="1" smtClean="0"/>
              <a:t>eCoP</a:t>
            </a:r>
            <a:r>
              <a:rPr lang="en-GB" baseline="0" dirty="0" smtClean="0"/>
              <a:t> breaks down what I perceived as the hierarchy within the department because as a new starter there are course leads and you think, gosh, course lead and there’s professors. Actually it’s a really nice way just to break down those barriers, get to know people. And I think some of the activities, like the away day was really good for bonding and just shows you that actually there is no real hierarchy in the department, everyone’s approachable.’ </a:t>
            </a:r>
          </a:p>
          <a:p>
            <a:endParaRPr lang="en-GB" baseline="0" dirty="0" smtClean="0"/>
          </a:p>
          <a:p>
            <a:r>
              <a:rPr lang="en-GB" baseline="0" dirty="0" smtClean="0"/>
              <a:t>I think it really helped me to understand how the department works and also our priorities. And I think it was really helpful because we’d pick(</a:t>
            </a:r>
            <a:r>
              <a:rPr lang="en-GB" baseline="0" dirty="0" err="1" smtClean="0"/>
              <a:t>ed</a:t>
            </a:r>
            <a:r>
              <a:rPr lang="en-GB" baseline="0" dirty="0" smtClean="0"/>
              <a:t>)…… a paper on social accountability and the discussion that followed around that, I think really helped me understand the direction that our department was going in, which…. Would have taken me longer to appreciate I think. </a:t>
            </a:r>
          </a:p>
          <a:p>
            <a:endParaRPr lang="en-GB" baseline="0" dirty="0" smtClean="0"/>
          </a:p>
          <a:p>
            <a:r>
              <a:rPr lang="en-GB" baseline="0" dirty="0" smtClean="0"/>
              <a:t>Its really nice to be able to view things from the lenses of trainees, students, teaching fellows, course leads. And to get that 360 view of the thing you’re discussing, which you don’t always get. </a:t>
            </a:r>
          </a:p>
          <a:p>
            <a:endParaRPr lang="en-GB" baseline="0" dirty="0" smtClean="0"/>
          </a:p>
          <a:p>
            <a:r>
              <a:rPr lang="en-GB" baseline="0" dirty="0" smtClean="0"/>
              <a:t>I think it’s the space really. You’ve been allowed, you’ve been given the green light from the department to just go away and spend an hour talking about a paper, which just you would never do. You wouldn’t allow yourself that time. </a:t>
            </a:r>
          </a:p>
          <a:p>
            <a:endParaRPr lang="en-GB" baseline="0" dirty="0" smtClean="0"/>
          </a:p>
          <a:p>
            <a:r>
              <a:rPr lang="en-GB" baseline="0" dirty="0" smtClean="0"/>
              <a:t>Yes, I think space to think outside the box…. I think we’re all very busy with our diaries and sometimes just taking the time to think of something which is </a:t>
            </a:r>
            <a:r>
              <a:rPr lang="en-GB" baseline="0" dirty="0" err="1" smtClean="0"/>
              <a:t>actaully</a:t>
            </a:r>
            <a:r>
              <a:rPr lang="en-GB" baseline="0" dirty="0" smtClean="0"/>
              <a:t> quite important but you don’t have the opportunity to do anything about it normally….I think that the panel we did last year really stuck with us when we did it and has really influenced us quite a bit. </a:t>
            </a:r>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D6C6B449-E31A-4733-B66E-D1B4D492FD04}" type="slidenum">
              <a:rPr lang="en-GB" smtClean="0"/>
              <a:t>12</a:t>
            </a:fld>
            <a:endParaRPr lang="en-GB"/>
          </a:p>
        </p:txBody>
      </p:sp>
    </p:spTree>
    <p:extLst>
      <p:ext uri="{BB962C8B-B14F-4D97-AF65-F5344CB8AC3E}">
        <p14:creationId xmlns:p14="http://schemas.microsoft.com/office/powerpoint/2010/main" val="2724901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r>
              <a:rPr lang="en-GB" dirty="0" smtClean="0"/>
              <a:t>‘I think its broken down the barriers of hierarchy that may exist within the department….just helping with the influx of different</a:t>
            </a:r>
            <a:r>
              <a:rPr lang="en-GB" baseline="0" dirty="0" smtClean="0"/>
              <a:t> people that come in and out of the department. To cement the team a little but better’</a:t>
            </a:r>
          </a:p>
          <a:p>
            <a:endParaRPr lang="en-GB" baseline="0" dirty="0" smtClean="0"/>
          </a:p>
          <a:p>
            <a:r>
              <a:rPr lang="en-GB" baseline="0" dirty="0" smtClean="0"/>
              <a:t>‘…the </a:t>
            </a:r>
            <a:r>
              <a:rPr lang="en-GB" baseline="0" dirty="0" err="1" smtClean="0"/>
              <a:t>eCoP</a:t>
            </a:r>
            <a:r>
              <a:rPr lang="en-GB" baseline="0" dirty="0" smtClean="0"/>
              <a:t> breaks down what I perceived as the hierarchy within the department because as a new starter there are course leads and you think, gosh, course lead and there’s professors. Actually it’s a really nice way just to break down those barriers, get to know people. And I think some of the activities, like the away day was really good for bonding and just shows you that actually there is no real hierarchy in the department, everyone’s approachable.’ </a:t>
            </a:r>
          </a:p>
          <a:p>
            <a:endParaRPr lang="en-GB" baseline="0" dirty="0" smtClean="0"/>
          </a:p>
          <a:p>
            <a:r>
              <a:rPr lang="en-GB" baseline="0" dirty="0" smtClean="0"/>
              <a:t>I think it really helped me to understand how the department works and also our priorities. And I think it was really helpful because we’d pick(</a:t>
            </a:r>
            <a:r>
              <a:rPr lang="en-GB" baseline="0" dirty="0" err="1" smtClean="0"/>
              <a:t>ed</a:t>
            </a:r>
            <a:r>
              <a:rPr lang="en-GB" baseline="0" dirty="0" smtClean="0"/>
              <a:t>)…… a paper on social accountability and the discussion that followed around that, I think really helped me understand the direction that our department was going in, which…. Would have taken me longer to appreciate I think. </a:t>
            </a:r>
          </a:p>
          <a:p>
            <a:endParaRPr lang="en-GB" baseline="0" dirty="0" smtClean="0"/>
          </a:p>
          <a:p>
            <a:r>
              <a:rPr lang="en-GB" baseline="0" dirty="0" smtClean="0"/>
              <a:t>Its really nice to be able to view things from the lenses of trainees, students, teaching fellows, course leads. And to get that 360 view of the thing you’re discussing, which you don’t always get. </a:t>
            </a:r>
          </a:p>
          <a:p>
            <a:endParaRPr lang="en-GB" baseline="0" dirty="0" smtClean="0"/>
          </a:p>
          <a:p>
            <a:r>
              <a:rPr lang="en-GB" baseline="0" dirty="0" smtClean="0"/>
              <a:t>I think it’s the space really. You’ve been allowed, you’ve been given the green light from the department to just go away and spend an hour talking about a paper, which just you would never do. You wouldn’t allow yourself that time. </a:t>
            </a:r>
          </a:p>
          <a:p>
            <a:endParaRPr lang="en-GB" baseline="0" dirty="0" smtClean="0"/>
          </a:p>
          <a:p>
            <a:r>
              <a:rPr lang="en-GB" baseline="0" dirty="0" smtClean="0"/>
              <a:t>Yes, I think space to think outside the box…. I think we’re all very busy with our diaries and sometimes just taking the time to think of something which is </a:t>
            </a:r>
            <a:r>
              <a:rPr lang="en-GB" baseline="0" dirty="0" err="1" smtClean="0"/>
              <a:t>actaully</a:t>
            </a:r>
            <a:r>
              <a:rPr lang="en-GB" baseline="0" dirty="0" smtClean="0"/>
              <a:t> quite important but you don’t have the opportunity to do anything about it normally….I think that the panel we did last year really stuck with us when we did it and has really influenced us quite a bit. </a:t>
            </a:r>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D6C6B449-E31A-4733-B66E-D1B4D492FD04}" type="slidenum">
              <a:rPr lang="en-GB" smtClean="0"/>
              <a:t>13</a:t>
            </a:fld>
            <a:endParaRPr lang="en-GB"/>
          </a:p>
        </p:txBody>
      </p:sp>
    </p:spTree>
    <p:extLst>
      <p:ext uri="{BB962C8B-B14F-4D97-AF65-F5344CB8AC3E}">
        <p14:creationId xmlns:p14="http://schemas.microsoft.com/office/powerpoint/2010/main" val="2724901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r>
              <a:rPr lang="en-GB" dirty="0" smtClean="0"/>
              <a:t>‘I think its broken down the barriers of hierarchy that may exist within the department….just helping with the influx of different</a:t>
            </a:r>
            <a:r>
              <a:rPr lang="en-GB" baseline="0" dirty="0" smtClean="0"/>
              <a:t> people that come in and out of the department. To cement the team a little but better’</a:t>
            </a:r>
          </a:p>
          <a:p>
            <a:endParaRPr lang="en-GB" baseline="0" dirty="0" smtClean="0"/>
          </a:p>
          <a:p>
            <a:r>
              <a:rPr lang="en-GB" baseline="0" dirty="0" smtClean="0"/>
              <a:t>‘…the </a:t>
            </a:r>
            <a:r>
              <a:rPr lang="en-GB" baseline="0" dirty="0" err="1" smtClean="0"/>
              <a:t>eCoP</a:t>
            </a:r>
            <a:r>
              <a:rPr lang="en-GB" baseline="0" dirty="0" smtClean="0"/>
              <a:t> breaks down what I perceived as the hierarchy within the department because as a new starter there are course leads and you think, gosh, course lead and there’s professors. Actually it’s a really nice way just to break down those barriers, get to know people. And I think some of the activities, like the away day was really good for bonding and just shows you that actually there is no real hierarchy in the department, everyone’s approachable.’ </a:t>
            </a:r>
          </a:p>
          <a:p>
            <a:endParaRPr lang="en-GB" baseline="0" dirty="0" smtClean="0"/>
          </a:p>
          <a:p>
            <a:r>
              <a:rPr lang="en-GB" baseline="0" dirty="0" smtClean="0"/>
              <a:t>I think it really helped me to understand how the department works and also our priorities. And I think it was really helpful because we’d pick(</a:t>
            </a:r>
            <a:r>
              <a:rPr lang="en-GB" baseline="0" dirty="0" err="1" smtClean="0"/>
              <a:t>ed</a:t>
            </a:r>
            <a:r>
              <a:rPr lang="en-GB" baseline="0" dirty="0" smtClean="0"/>
              <a:t>)…… a paper on social accountability and the discussion that followed around that, I think really helped me understand the direction that our department was going in, which…. Would have taken me longer to appreciate I think. </a:t>
            </a:r>
          </a:p>
          <a:p>
            <a:endParaRPr lang="en-GB" baseline="0" dirty="0" smtClean="0"/>
          </a:p>
          <a:p>
            <a:r>
              <a:rPr lang="en-GB" baseline="0" dirty="0" smtClean="0"/>
              <a:t>Its really nice to be able to view things from the lenses of trainees, students, teaching fellows, course leads. And to get that 360 view of the thing you’re discussing, which you don’t always get. </a:t>
            </a:r>
          </a:p>
          <a:p>
            <a:endParaRPr lang="en-GB" baseline="0" dirty="0" smtClean="0"/>
          </a:p>
          <a:p>
            <a:r>
              <a:rPr lang="en-GB" baseline="0" dirty="0" smtClean="0"/>
              <a:t>I think it’s the space really. You’ve been allowed, you’ve been given the green light from the department to just go away and spend an hour talking about a paper, which just you would never do. You wouldn’t allow yourself that time. </a:t>
            </a:r>
          </a:p>
          <a:p>
            <a:endParaRPr lang="en-GB" baseline="0" dirty="0" smtClean="0"/>
          </a:p>
          <a:p>
            <a:r>
              <a:rPr lang="en-GB" baseline="0" dirty="0" smtClean="0"/>
              <a:t>Yes, I think space to think outside the box…. I think we’re all very busy with our diaries and sometimes just taking the time to think of something which is </a:t>
            </a:r>
            <a:r>
              <a:rPr lang="en-GB" baseline="0" dirty="0" err="1" smtClean="0"/>
              <a:t>actaully</a:t>
            </a:r>
            <a:r>
              <a:rPr lang="en-GB" baseline="0" dirty="0" smtClean="0"/>
              <a:t> quite important but you don’t have the opportunity to do anything about it normally….I think that the panel we did last year really stuck with us when we did it and has really influenced us quite a bit. </a:t>
            </a:r>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D6C6B449-E31A-4733-B66E-D1B4D492FD04}" type="slidenum">
              <a:rPr lang="en-GB" smtClean="0"/>
              <a:t>14</a:t>
            </a:fld>
            <a:endParaRPr lang="en-GB"/>
          </a:p>
        </p:txBody>
      </p:sp>
    </p:spTree>
    <p:extLst>
      <p:ext uri="{BB962C8B-B14F-4D97-AF65-F5344CB8AC3E}">
        <p14:creationId xmlns:p14="http://schemas.microsoft.com/office/powerpoint/2010/main" val="2724901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r>
              <a:rPr lang="en-GB" dirty="0" smtClean="0"/>
              <a:t>‘I think its broken down the barriers of hierarchy that may exist within the department….just helping with the influx of different</a:t>
            </a:r>
            <a:r>
              <a:rPr lang="en-GB" baseline="0" dirty="0" smtClean="0"/>
              <a:t> people that come in and out of the department. To cement the team a little but better’</a:t>
            </a:r>
          </a:p>
          <a:p>
            <a:endParaRPr lang="en-GB" baseline="0" dirty="0" smtClean="0"/>
          </a:p>
          <a:p>
            <a:r>
              <a:rPr lang="en-GB" baseline="0" dirty="0" smtClean="0"/>
              <a:t>‘…the </a:t>
            </a:r>
            <a:r>
              <a:rPr lang="en-GB" baseline="0" dirty="0" err="1" smtClean="0"/>
              <a:t>eCoP</a:t>
            </a:r>
            <a:r>
              <a:rPr lang="en-GB" baseline="0" dirty="0" smtClean="0"/>
              <a:t> breaks down what I perceived as the hierarchy within the department because as a new starter there are course leads and you think, gosh, course lead and there’s professors. Actually it’s a really nice way just to break down those barriers, get to know people. And I think some of the activities, like the away day was really good for bonding and just shows you that actually there is no real hierarchy in the department, everyone’s approachable.’ </a:t>
            </a:r>
          </a:p>
          <a:p>
            <a:endParaRPr lang="en-GB" baseline="0" dirty="0" smtClean="0"/>
          </a:p>
          <a:p>
            <a:r>
              <a:rPr lang="en-GB" baseline="0" dirty="0" smtClean="0"/>
              <a:t>I think it really helped me to understand how the department works and also our priorities. And I think it was really helpful because we’d pick(</a:t>
            </a:r>
            <a:r>
              <a:rPr lang="en-GB" baseline="0" dirty="0" err="1" smtClean="0"/>
              <a:t>ed</a:t>
            </a:r>
            <a:r>
              <a:rPr lang="en-GB" baseline="0" dirty="0" smtClean="0"/>
              <a:t>)…… a paper on social accountability and the discussion that followed around that, I think really helped me understand the direction that our department was going in, which…. Would have taken me longer to appreciate I think. </a:t>
            </a:r>
          </a:p>
          <a:p>
            <a:endParaRPr lang="en-GB" baseline="0" dirty="0" smtClean="0"/>
          </a:p>
          <a:p>
            <a:r>
              <a:rPr lang="en-GB" baseline="0" dirty="0" smtClean="0"/>
              <a:t>Its really nice to be able to view things from the lenses of trainees, students, teaching fellows, course leads. And to get that 360 view of the thing you’re discussing, which you don’t always get. </a:t>
            </a:r>
          </a:p>
          <a:p>
            <a:endParaRPr lang="en-GB" baseline="0" dirty="0" smtClean="0"/>
          </a:p>
          <a:p>
            <a:r>
              <a:rPr lang="en-GB" baseline="0" dirty="0" smtClean="0"/>
              <a:t>I think it’s the space really. You’ve been allowed, you’ve been given the green light from the department to just go away and spend an hour talking about a paper, which just you would never do. You wouldn’t allow yourself that time. </a:t>
            </a:r>
          </a:p>
          <a:p>
            <a:endParaRPr lang="en-GB" baseline="0" dirty="0" smtClean="0"/>
          </a:p>
          <a:p>
            <a:r>
              <a:rPr lang="en-GB" baseline="0" dirty="0" smtClean="0"/>
              <a:t>Yes, I think space to think outside the box…. I think we’re all very busy with our diaries and sometimes just taking the time to think of something which is </a:t>
            </a:r>
            <a:r>
              <a:rPr lang="en-GB" baseline="0" dirty="0" err="1" smtClean="0"/>
              <a:t>actaully</a:t>
            </a:r>
            <a:r>
              <a:rPr lang="en-GB" baseline="0" dirty="0" smtClean="0"/>
              <a:t> quite important but you don’t have the opportunity to do anything about it normally….I think that the panel we did last year really stuck with us when we did it and has really influenced us quite a bit. </a:t>
            </a:r>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D6C6B449-E31A-4733-B66E-D1B4D492FD04}" type="slidenum">
              <a:rPr lang="en-GB" smtClean="0"/>
              <a:t>15</a:t>
            </a:fld>
            <a:endParaRPr lang="en-GB"/>
          </a:p>
        </p:txBody>
      </p:sp>
    </p:spTree>
    <p:extLst>
      <p:ext uri="{BB962C8B-B14F-4D97-AF65-F5344CB8AC3E}">
        <p14:creationId xmlns:p14="http://schemas.microsoft.com/office/powerpoint/2010/main" val="272490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r>
              <a:rPr lang="en-GB" dirty="0" err="1" smtClean="0"/>
              <a:t>ECoPs</a:t>
            </a:r>
            <a:r>
              <a:rPr lang="en-GB" baseline="0" dirty="0" smtClean="0"/>
              <a:t> tend to be lead by chairs – how can others be encouraged to be involved and take a leadership role? </a:t>
            </a:r>
          </a:p>
          <a:p>
            <a:endParaRPr lang="en-GB" baseline="0" dirty="0" smtClean="0"/>
          </a:p>
          <a:p>
            <a:r>
              <a:rPr lang="en-GB" baseline="0" dirty="0" smtClean="0"/>
              <a:t>Tension between being very outcome driven (not liked by group) but ‘risk that nothing happens’ </a:t>
            </a:r>
          </a:p>
          <a:p>
            <a:endParaRPr lang="en-GB" baseline="0" dirty="0" smtClean="0"/>
          </a:p>
          <a:p>
            <a:r>
              <a:rPr lang="en-GB" baseline="0" dirty="0" smtClean="0"/>
              <a:t>‘Perhaps there was criticism about it being too prescribed in the first year. Actually, perhaps, although it was hard work, especially for those that organised and did the events, I think perhaps that might have worked a bit better in many ways.’</a:t>
            </a:r>
          </a:p>
          <a:p>
            <a:r>
              <a:rPr lang="en-GB" baseline="0" dirty="0" smtClean="0"/>
              <a:t>‘That’s why I think a balance (is needed).. So doing a completely shared leadership model, I don’t think necessarily works because of everybody’s conflicting requirements and their time schedules etc. But to have al little bit of an  outcome, event if it’s agreed upon by the group, so it’s still collectively their decision, it’s not prescribed, might be helpful to direct thinking.’ </a:t>
            </a:r>
          </a:p>
          <a:p>
            <a:endParaRPr lang="en-GB" baseline="0" dirty="0" smtClean="0"/>
          </a:p>
          <a:p>
            <a:r>
              <a:rPr lang="en-GB" baseline="0" dirty="0" smtClean="0"/>
              <a:t>‘I think there’s something to be said of trying cement that rapport early on so that you get the buy in for what you plan later. If that’s lacking early on, then I feel like it’s really difficult to get it back.’</a:t>
            </a:r>
          </a:p>
          <a:p>
            <a:endParaRPr lang="en-GB" baseline="0" dirty="0" smtClean="0"/>
          </a:p>
          <a:p>
            <a:r>
              <a:rPr lang="en-GB" baseline="0" dirty="0" smtClean="0"/>
              <a:t>‘I think part of the problem I’ve had is forming the group is often a real challenge, because you’ve probably got about two or three members who are there as permanent staff…And the rest of the team is changing every four months. So, every three meetings or so there’s another different group dynamic.’</a:t>
            </a:r>
          </a:p>
          <a:p>
            <a:endParaRPr lang="en-GB" baseline="0" dirty="0" smtClean="0"/>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D6C6B449-E31A-4733-B66E-D1B4D492FD04}" type="slidenum">
              <a:rPr lang="en-GB" smtClean="0"/>
              <a:t>16</a:t>
            </a:fld>
            <a:endParaRPr lang="en-GB"/>
          </a:p>
        </p:txBody>
      </p:sp>
    </p:spTree>
    <p:extLst>
      <p:ext uri="{BB962C8B-B14F-4D97-AF65-F5344CB8AC3E}">
        <p14:creationId xmlns:p14="http://schemas.microsoft.com/office/powerpoint/2010/main" val="12485698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r>
              <a:rPr lang="en-GB" dirty="0" err="1" smtClean="0"/>
              <a:t>ECoPs</a:t>
            </a:r>
            <a:r>
              <a:rPr lang="en-GB" baseline="0" dirty="0" smtClean="0"/>
              <a:t> tend to be lead by chairs – how can others be encouraged to be involved and take a leadership role? </a:t>
            </a:r>
          </a:p>
          <a:p>
            <a:endParaRPr lang="en-GB" baseline="0" dirty="0" smtClean="0"/>
          </a:p>
          <a:p>
            <a:r>
              <a:rPr lang="en-GB" baseline="0" dirty="0" smtClean="0"/>
              <a:t>Tension between being very outcome driven (not liked by group) but ‘risk that nothing happens’ </a:t>
            </a:r>
          </a:p>
          <a:p>
            <a:endParaRPr lang="en-GB" baseline="0" dirty="0" smtClean="0"/>
          </a:p>
          <a:p>
            <a:r>
              <a:rPr lang="en-GB" baseline="0" dirty="0" smtClean="0"/>
              <a:t>‘Perhaps there was criticism about it being too prescribed in the first year. Actually, perhaps, although it was hard work, especially for those that organised and did the events, I think perhaps that might have worked a bit better in many ways.’</a:t>
            </a:r>
          </a:p>
          <a:p>
            <a:r>
              <a:rPr lang="en-GB" baseline="0" dirty="0" smtClean="0"/>
              <a:t>‘That’s why I think a balance (is needed).. So doing a completely shared leadership model, I don’t think necessarily works because of everybody’s conflicting requirements and their time schedules etc. But to have al little bit of an  outcome, event if it’s agreed upon by the group, so it’s still collectively their decision, it’s not prescribed, might be helpful to direct thinking.’ </a:t>
            </a:r>
          </a:p>
          <a:p>
            <a:endParaRPr lang="en-GB" baseline="0" dirty="0" smtClean="0"/>
          </a:p>
          <a:p>
            <a:r>
              <a:rPr lang="en-GB" baseline="0" dirty="0" smtClean="0"/>
              <a:t>‘I think there’s something to be said of trying cement that rapport early on so that you get the buy in for what you plan later. If that’s lacking early on, then I feel like it’s really difficult to get it back.’</a:t>
            </a:r>
          </a:p>
          <a:p>
            <a:endParaRPr lang="en-GB" baseline="0" dirty="0" smtClean="0"/>
          </a:p>
          <a:p>
            <a:r>
              <a:rPr lang="en-GB" baseline="0" dirty="0" smtClean="0"/>
              <a:t>‘I think part of the problem I’ve had is forming the group is often a real challenge, because you’ve probably got about two or three members who are there as permanent staff…And the rest of the team is changing every four months. So, every three meetings or so there’s another different group dynamic.’</a:t>
            </a:r>
          </a:p>
          <a:p>
            <a:endParaRPr lang="en-GB" baseline="0" dirty="0" smtClean="0"/>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D6C6B449-E31A-4733-B66E-D1B4D492FD04}" type="slidenum">
              <a:rPr lang="en-GB" smtClean="0"/>
              <a:t>17</a:t>
            </a:fld>
            <a:endParaRPr lang="en-GB"/>
          </a:p>
        </p:txBody>
      </p:sp>
    </p:spTree>
    <p:extLst>
      <p:ext uri="{BB962C8B-B14F-4D97-AF65-F5344CB8AC3E}">
        <p14:creationId xmlns:p14="http://schemas.microsoft.com/office/powerpoint/2010/main" val="1248569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r>
              <a:rPr lang="en-GB" dirty="0" err="1" smtClean="0"/>
              <a:t>ECoPs</a:t>
            </a:r>
            <a:r>
              <a:rPr lang="en-GB" baseline="0" dirty="0" smtClean="0"/>
              <a:t> tend to be lead by chairs – how can others be encouraged to be involved and take a leadership role? </a:t>
            </a:r>
          </a:p>
          <a:p>
            <a:endParaRPr lang="en-GB" baseline="0" dirty="0" smtClean="0"/>
          </a:p>
          <a:p>
            <a:r>
              <a:rPr lang="en-GB" baseline="0" dirty="0" smtClean="0"/>
              <a:t>Tension between being very outcome driven (not liked by group) but ‘risk that nothing happens’ </a:t>
            </a:r>
          </a:p>
          <a:p>
            <a:endParaRPr lang="en-GB" baseline="0" dirty="0" smtClean="0"/>
          </a:p>
          <a:p>
            <a:r>
              <a:rPr lang="en-GB" baseline="0" dirty="0" smtClean="0"/>
              <a:t>‘Perhaps there was criticism about it being too prescribed in the first year. Actually, perhaps, although it was hard work, especially for those that organised and did the events, I think perhaps that might have worked a bit better in many ways.’</a:t>
            </a:r>
          </a:p>
          <a:p>
            <a:r>
              <a:rPr lang="en-GB" baseline="0" dirty="0" smtClean="0"/>
              <a:t>‘That’s why I think a balance (is needed).. So doing a completely shared leadership model, I don’t think necessarily works because of everybody’s conflicting requirements and their time schedules etc. But to have al little bit of an  outcome, event if it’s agreed upon by the group, so it’s still collectively their decision, it’s not prescribed, might be helpful to direct thinking.’ </a:t>
            </a:r>
          </a:p>
          <a:p>
            <a:endParaRPr lang="en-GB" baseline="0" dirty="0" smtClean="0"/>
          </a:p>
          <a:p>
            <a:r>
              <a:rPr lang="en-GB" baseline="0" dirty="0" smtClean="0"/>
              <a:t>‘I think there’s something to be said of trying cement that rapport early on so that you get the buy in for what you plan later. If that’s lacking early on, then I feel like it’s really difficult to get it back.’</a:t>
            </a:r>
          </a:p>
          <a:p>
            <a:endParaRPr lang="en-GB" baseline="0" dirty="0" smtClean="0"/>
          </a:p>
          <a:p>
            <a:r>
              <a:rPr lang="en-GB" baseline="0" dirty="0" smtClean="0"/>
              <a:t>‘I think part of the problem I’ve had is forming the group is often a real challenge, because you’ve probably got about two or three members who are there as permanent staff…And the rest of the team is changing every four months. So, every three meetings or so there’s another different group dynamic.’</a:t>
            </a:r>
          </a:p>
          <a:p>
            <a:endParaRPr lang="en-GB" baseline="0" dirty="0" smtClean="0"/>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D6C6B449-E31A-4733-B66E-D1B4D492FD04}" type="slidenum">
              <a:rPr lang="en-GB" smtClean="0"/>
              <a:t>18</a:t>
            </a:fld>
            <a:endParaRPr lang="en-GB"/>
          </a:p>
        </p:txBody>
      </p:sp>
    </p:spTree>
    <p:extLst>
      <p:ext uri="{BB962C8B-B14F-4D97-AF65-F5344CB8AC3E}">
        <p14:creationId xmlns:p14="http://schemas.microsoft.com/office/powerpoint/2010/main" val="1248569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958"/>
            <a:ext cx="5438140" cy="3909239"/>
          </a:xfrm>
          <a:prstGeom prst="rect">
            <a:avLst/>
          </a:prstGeom>
        </p:spPr>
        <p:txBody>
          <a:bodyPr/>
          <a:lstStyle/>
          <a:p>
            <a:r>
              <a:rPr lang="en-GB" dirty="0" smtClean="0"/>
              <a:t>NHs crisis ageing population, hospital-&gt;</a:t>
            </a:r>
            <a:r>
              <a:rPr lang="en-GB" baseline="0" dirty="0" smtClean="0"/>
              <a:t> PC</a:t>
            </a:r>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10 May 2019</a:t>
            </a:fld>
            <a:endParaRPr lang="en-US" dirty="0"/>
          </a:p>
        </p:txBody>
      </p:sp>
    </p:spTree>
    <p:extLst>
      <p:ext uri="{BB962C8B-B14F-4D97-AF65-F5344CB8AC3E}">
        <p14:creationId xmlns:p14="http://schemas.microsoft.com/office/powerpoint/2010/main" val="659111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xfrm>
            <a:off x="679606" y="4715629"/>
            <a:ext cx="5438464" cy="4467939"/>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a typeface="MS PGothic" charset="0"/>
            </a:endParaRPr>
          </a:p>
        </p:txBody>
      </p:sp>
      <p:sp>
        <p:nvSpPr>
          <p:cNvPr id="10244" name="Slide Number Placeholder 3"/>
          <p:cNvSpPr>
            <a:spLocks noGrp="1"/>
          </p:cNvSpPr>
          <p:nvPr>
            <p:ph type="sldNum" sz="quarter" idx="5"/>
          </p:nvPr>
        </p:nvSpPr>
        <p:spPr>
          <a:xfrm>
            <a:off x="3851099" y="9429671"/>
            <a:ext cx="2944957" cy="49696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i="1">
                <a:solidFill>
                  <a:srgbClr val="6E6E6F"/>
                </a:solidFill>
                <a:latin typeface="Verdana" charset="0"/>
                <a:ea typeface="MS PGothic" charset="0"/>
                <a:cs typeface="MS PGothic" charset="0"/>
              </a:defRPr>
            </a:lvl1pPr>
            <a:lvl2pPr marL="742950" indent="-285750">
              <a:defRPr sz="1600" i="1">
                <a:solidFill>
                  <a:srgbClr val="6E6E6F"/>
                </a:solidFill>
                <a:latin typeface="Verdana" charset="0"/>
                <a:ea typeface="MS PGothic" charset="0"/>
                <a:cs typeface="MS PGothic" charset="0"/>
              </a:defRPr>
            </a:lvl2pPr>
            <a:lvl3pPr marL="1143000" indent="-228600">
              <a:defRPr sz="1600" i="1">
                <a:solidFill>
                  <a:srgbClr val="6E6E6F"/>
                </a:solidFill>
                <a:latin typeface="Verdana" charset="0"/>
                <a:ea typeface="MS PGothic" charset="0"/>
                <a:cs typeface="MS PGothic" charset="0"/>
              </a:defRPr>
            </a:lvl3pPr>
            <a:lvl4pPr marL="1600200" indent="-228600">
              <a:defRPr sz="1600" i="1">
                <a:solidFill>
                  <a:srgbClr val="6E6E6F"/>
                </a:solidFill>
                <a:latin typeface="Verdana" charset="0"/>
                <a:ea typeface="MS PGothic" charset="0"/>
                <a:cs typeface="MS PGothic" charset="0"/>
              </a:defRPr>
            </a:lvl4pPr>
            <a:lvl5pPr marL="2057400" indent="-228600">
              <a:defRPr sz="1600" i="1">
                <a:solidFill>
                  <a:srgbClr val="6E6E6F"/>
                </a:solidFill>
                <a:latin typeface="Verdana" charset="0"/>
                <a:ea typeface="MS PGothic" charset="0"/>
                <a:cs typeface="MS PGothic" charset="0"/>
              </a:defRPr>
            </a:lvl5pPr>
            <a:lvl6pPr marL="2514600" indent="-228600" eaLnBrk="0" fontAlgn="base" hangingPunct="0">
              <a:spcBef>
                <a:spcPct val="0"/>
              </a:spcBef>
              <a:spcAft>
                <a:spcPct val="0"/>
              </a:spcAft>
              <a:defRPr sz="1600" i="1">
                <a:solidFill>
                  <a:srgbClr val="6E6E6F"/>
                </a:solidFill>
                <a:latin typeface="Verdana" charset="0"/>
                <a:ea typeface="MS PGothic" charset="0"/>
                <a:cs typeface="MS PGothic" charset="0"/>
              </a:defRPr>
            </a:lvl6pPr>
            <a:lvl7pPr marL="2971800" indent="-228600" eaLnBrk="0" fontAlgn="base" hangingPunct="0">
              <a:spcBef>
                <a:spcPct val="0"/>
              </a:spcBef>
              <a:spcAft>
                <a:spcPct val="0"/>
              </a:spcAft>
              <a:defRPr sz="1600" i="1">
                <a:solidFill>
                  <a:srgbClr val="6E6E6F"/>
                </a:solidFill>
                <a:latin typeface="Verdana" charset="0"/>
                <a:ea typeface="MS PGothic" charset="0"/>
                <a:cs typeface="MS PGothic" charset="0"/>
              </a:defRPr>
            </a:lvl7pPr>
            <a:lvl8pPr marL="3429000" indent="-228600" eaLnBrk="0" fontAlgn="base" hangingPunct="0">
              <a:spcBef>
                <a:spcPct val="0"/>
              </a:spcBef>
              <a:spcAft>
                <a:spcPct val="0"/>
              </a:spcAft>
              <a:defRPr sz="1600" i="1">
                <a:solidFill>
                  <a:srgbClr val="6E6E6F"/>
                </a:solidFill>
                <a:latin typeface="Verdana" charset="0"/>
                <a:ea typeface="MS PGothic" charset="0"/>
                <a:cs typeface="MS PGothic" charset="0"/>
              </a:defRPr>
            </a:lvl8pPr>
            <a:lvl9pPr marL="3886200" indent="-228600" eaLnBrk="0" fontAlgn="base" hangingPunct="0">
              <a:spcBef>
                <a:spcPct val="0"/>
              </a:spcBef>
              <a:spcAft>
                <a:spcPct val="0"/>
              </a:spcAft>
              <a:defRPr sz="1600" i="1">
                <a:solidFill>
                  <a:srgbClr val="6E6E6F"/>
                </a:solidFill>
                <a:latin typeface="Verdana" charset="0"/>
                <a:ea typeface="MS PGothic" charset="0"/>
                <a:cs typeface="MS PGothic" charset="0"/>
              </a:defRPr>
            </a:lvl9pPr>
          </a:lstStyle>
          <a:p>
            <a:fld id="{826B0DAF-7581-FE44-AD58-688285E90F5E}" type="slidenum">
              <a:rPr lang="da-DK" sz="1200" i="0">
                <a:solidFill>
                  <a:schemeClr val="tx1"/>
                </a:solidFill>
                <a:latin typeface="Times New Roman" charset="0"/>
              </a:rPr>
              <a:pPr/>
              <a:t>4</a:t>
            </a:fld>
            <a:endParaRPr lang="da-DK" sz="1200" i="0">
              <a:solidFill>
                <a:schemeClr val="tx1"/>
              </a:solidFill>
              <a:latin typeface="Times New Roman" charset="0"/>
            </a:endParaRPr>
          </a:p>
        </p:txBody>
      </p:sp>
    </p:spTree>
    <p:extLst>
      <p:ext uri="{BB962C8B-B14F-4D97-AF65-F5344CB8AC3E}">
        <p14:creationId xmlns:p14="http://schemas.microsoft.com/office/powerpoint/2010/main" val="3630395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endParaRPr lang="en-US"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10 May 2019</a:t>
            </a:fld>
            <a:endParaRPr lang="en-US" dirty="0"/>
          </a:p>
        </p:txBody>
      </p:sp>
    </p:spTree>
    <p:extLst>
      <p:ext uri="{BB962C8B-B14F-4D97-AF65-F5344CB8AC3E}">
        <p14:creationId xmlns:p14="http://schemas.microsoft.com/office/powerpoint/2010/main" val="706700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8886E7A3-4578-46A5-A4B4-68EE1E658975}" type="slidenum">
              <a:rPr lang="en-GB" smtClean="0"/>
              <a:t>6</a:t>
            </a:fld>
            <a:endParaRPr lang="en-GB"/>
          </a:p>
        </p:txBody>
      </p:sp>
    </p:spTree>
    <p:extLst>
      <p:ext uri="{BB962C8B-B14F-4D97-AF65-F5344CB8AC3E}">
        <p14:creationId xmlns:p14="http://schemas.microsoft.com/office/powerpoint/2010/main" val="1310851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958"/>
            <a:ext cx="5438140" cy="3909239"/>
          </a:xfrm>
          <a:prstGeom prst="rect">
            <a:avLst/>
          </a:prstGeom>
        </p:spPr>
        <p:txBody>
          <a:bodyPr/>
          <a:lstStyle/>
          <a:p>
            <a:r>
              <a:rPr lang="en-GB" dirty="0" smtClean="0"/>
              <a:t>Sonia 1-4</a:t>
            </a:r>
          </a:p>
          <a:p>
            <a:r>
              <a:rPr lang="en-GB" dirty="0" smtClean="0"/>
              <a:t>Jo</a:t>
            </a:r>
            <a:r>
              <a:rPr lang="en-GB" baseline="0" dirty="0" smtClean="0"/>
              <a:t> </a:t>
            </a:r>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10 May 2019</a:t>
            </a:fld>
            <a:endParaRPr lang="en-US" dirty="0"/>
          </a:p>
        </p:txBody>
      </p:sp>
    </p:spTree>
    <p:extLst>
      <p:ext uri="{BB962C8B-B14F-4D97-AF65-F5344CB8AC3E}">
        <p14:creationId xmlns:p14="http://schemas.microsoft.com/office/powerpoint/2010/main" val="370743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10 May 2019</a:t>
            </a:fld>
            <a:endParaRPr lang="en-US" dirty="0"/>
          </a:p>
        </p:txBody>
      </p:sp>
    </p:spTree>
    <p:extLst>
      <p:ext uri="{BB962C8B-B14F-4D97-AF65-F5344CB8AC3E}">
        <p14:creationId xmlns:p14="http://schemas.microsoft.com/office/powerpoint/2010/main" val="26240569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r>
              <a:rPr lang="en-GB" dirty="0" smtClean="0"/>
              <a:t>Just</a:t>
            </a:r>
            <a:r>
              <a:rPr lang="en-GB" baseline="0" dirty="0" smtClean="0"/>
              <a:t> sharing preliminary findings from focus groups in this presentation </a:t>
            </a:r>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D6C6B449-E31A-4733-B66E-D1B4D492FD04}" type="slidenum">
              <a:rPr lang="en-GB" smtClean="0"/>
              <a:t>10</a:t>
            </a:fld>
            <a:endParaRPr lang="en-GB"/>
          </a:p>
        </p:txBody>
      </p:sp>
    </p:spTree>
    <p:extLst>
      <p:ext uri="{BB962C8B-B14F-4D97-AF65-F5344CB8AC3E}">
        <p14:creationId xmlns:p14="http://schemas.microsoft.com/office/powerpoint/2010/main" val="27687529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lstStyle/>
          <a:p>
            <a:r>
              <a:rPr lang="en-GB" dirty="0" smtClean="0"/>
              <a:t>‘I think its broken down the barriers of hierarchy that may exist within the department….just helping with the influx of different</a:t>
            </a:r>
            <a:r>
              <a:rPr lang="en-GB" baseline="0" dirty="0" smtClean="0"/>
              <a:t> people that come in and out of the department. To cement the team a little but better’</a:t>
            </a:r>
          </a:p>
          <a:p>
            <a:endParaRPr lang="en-GB" baseline="0" dirty="0" smtClean="0"/>
          </a:p>
          <a:p>
            <a:r>
              <a:rPr lang="en-GB" baseline="0" dirty="0" smtClean="0"/>
              <a:t>‘…the </a:t>
            </a:r>
            <a:r>
              <a:rPr lang="en-GB" baseline="0" dirty="0" err="1" smtClean="0"/>
              <a:t>eCoP</a:t>
            </a:r>
            <a:r>
              <a:rPr lang="en-GB" baseline="0" dirty="0" smtClean="0"/>
              <a:t> breaks down what I perceived as the hierarchy within the department because as a new starter there are course leads and you think, gosh, course lead and there’s professors. Actually it’s a really nice way just to break down those barriers, get to know people. And I think some of the activities, like the away day was really good for bonding and just shows you that actually there is no real hierarchy in the department, everyone’s approachable.’ </a:t>
            </a:r>
          </a:p>
          <a:p>
            <a:endParaRPr lang="en-GB" baseline="0" dirty="0" smtClean="0"/>
          </a:p>
          <a:p>
            <a:r>
              <a:rPr lang="en-GB" baseline="0" dirty="0" smtClean="0"/>
              <a:t>I think it really helped me to understand how the department works and also our priorities. And I think it was really helpful because we’d pick(</a:t>
            </a:r>
            <a:r>
              <a:rPr lang="en-GB" baseline="0" dirty="0" err="1" smtClean="0"/>
              <a:t>ed</a:t>
            </a:r>
            <a:r>
              <a:rPr lang="en-GB" baseline="0" dirty="0" smtClean="0"/>
              <a:t>)…… a paper on social accountability and the discussion that followed around that, I think really helped me understand the direction that our department was going in, which…. Would have taken me longer to appreciate I think. </a:t>
            </a:r>
          </a:p>
          <a:p>
            <a:endParaRPr lang="en-GB" baseline="0" dirty="0" smtClean="0"/>
          </a:p>
          <a:p>
            <a:r>
              <a:rPr lang="en-GB" baseline="0" dirty="0" smtClean="0"/>
              <a:t>Its really nice to be able to view things from the lenses of trainees, students, teaching fellows, course leads. And to get that 360 view of the thing you’re discussing, which you don’t always get. </a:t>
            </a:r>
          </a:p>
          <a:p>
            <a:endParaRPr lang="en-GB" baseline="0" dirty="0" smtClean="0"/>
          </a:p>
          <a:p>
            <a:r>
              <a:rPr lang="en-GB" baseline="0" dirty="0" smtClean="0"/>
              <a:t>I think it’s the space really. You’ve been allowed, you’ve been given the green light from the department to just go away and spend an hour talking about a paper, which just you would never do. You wouldn’t allow yourself that time. </a:t>
            </a:r>
          </a:p>
          <a:p>
            <a:endParaRPr lang="en-GB" baseline="0" dirty="0" smtClean="0"/>
          </a:p>
          <a:p>
            <a:r>
              <a:rPr lang="en-GB" baseline="0" dirty="0" smtClean="0"/>
              <a:t>Yes, I think space to think outside the box…. I think we’re all very busy with our diaries and sometimes just taking the time to think of something which is </a:t>
            </a:r>
            <a:r>
              <a:rPr lang="en-GB" baseline="0" dirty="0" err="1" smtClean="0"/>
              <a:t>actaully</a:t>
            </a:r>
            <a:r>
              <a:rPr lang="en-GB" baseline="0" dirty="0" smtClean="0"/>
              <a:t> quite important but you don’t have the opportunity to do anything about it normally….I think that the panel we did last year really stuck with us when we did it and has really influenced us quite a bit. </a:t>
            </a:r>
            <a:endParaRPr lang="en-GB" dirty="0"/>
          </a:p>
        </p:txBody>
      </p:sp>
      <p:sp>
        <p:nvSpPr>
          <p:cNvPr id="4" name="Slide Number Placeholder 3"/>
          <p:cNvSpPr>
            <a:spLocks noGrp="1"/>
          </p:cNvSpPr>
          <p:nvPr>
            <p:ph type="sldNum" sz="quarter" idx="10"/>
          </p:nvPr>
        </p:nvSpPr>
        <p:spPr>
          <a:xfrm>
            <a:off x="3850443" y="9430091"/>
            <a:ext cx="2945659" cy="496411"/>
          </a:xfrm>
          <a:prstGeom prst="rect">
            <a:avLst/>
          </a:prstGeom>
        </p:spPr>
        <p:txBody>
          <a:bodyPr/>
          <a:lstStyle/>
          <a:p>
            <a:fld id="{D6C6B449-E31A-4733-B66E-D1B4D492FD04}" type="slidenum">
              <a:rPr lang="en-GB" smtClean="0"/>
              <a:t>11</a:t>
            </a:fld>
            <a:endParaRPr lang="en-GB"/>
          </a:p>
        </p:txBody>
      </p:sp>
    </p:spTree>
    <p:extLst>
      <p:ext uri="{BB962C8B-B14F-4D97-AF65-F5344CB8AC3E}">
        <p14:creationId xmlns:p14="http://schemas.microsoft.com/office/powerpoint/2010/main" val="272490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no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942832"/>
            <a:ext cx="6400800" cy="604513"/>
          </a:xfrm>
        </p:spPr>
        <p:txBody>
          <a:bodyPr/>
          <a:lstStyle>
            <a:lvl1pPr marL="0" indent="0" algn="l">
              <a:buNone/>
              <a:defRPr sz="28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13" name="Title 12"/>
          <p:cNvSpPr>
            <a:spLocks noGrp="1"/>
          </p:cNvSpPr>
          <p:nvPr>
            <p:ph type="title"/>
          </p:nvPr>
        </p:nvSpPr>
        <p:spPr>
          <a:xfrm>
            <a:off x="457200" y="2096689"/>
            <a:ext cx="8229600" cy="1143000"/>
          </a:xfrm>
        </p:spPr>
        <p:txBody>
          <a:bodyPr/>
          <a:lstStyle>
            <a:lvl1pPr algn="l">
              <a:defRPr sz="5000" b="0">
                <a:solidFill>
                  <a:srgbClr val="003E74"/>
                </a:solidFill>
              </a:defRPr>
            </a:lvl1pPr>
          </a:lstStyle>
          <a:p>
            <a:r>
              <a:rPr lang="en-GB" dirty="0" smtClean="0"/>
              <a:t>Click to edit Master title style</a:t>
            </a:r>
            <a:endParaRPr lang="en-US" dirty="0"/>
          </a:p>
        </p:txBody>
      </p:sp>
      <p:sp>
        <p:nvSpPr>
          <p:cNvPr id="7" name="Text Placeholder 3"/>
          <p:cNvSpPr txBox="1">
            <a:spLocks/>
          </p:cNvSpPr>
          <p:nvPr userDrawn="1"/>
        </p:nvSpPr>
        <p:spPr>
          <a:xfrm>
            <a:off x="6340639" y="800593"/>
            <a:ext cx="2346162" cy="257244"/>
          </a:xfrm>
          <a:prstGeom prst="rect">
            <a:avLst/>
          </a:prstGeom>
        </p:spPr>
        <p:txBody>
          <a:bodyPr lIns="0" tIns="0" rIns="0" bIns="0"/>
          <a:lstStyle>
            <a:lvl1pPr marL="0" indent="0" algn="r" defTabSz="457200" rtl="0" eaLnBrk="1" latinLnBrk="0" hangingPunct="1">
              <a:spcBef>
                <a:spcPct val="20000"/>
              </a:spcBef>
              <a:buClr>
                <a:srgbClr val="003E74"/>
              </a:buClr>
              <a:buFont typeface="Arial"/>
              <a:buNone/>
              <a:defRPr sz="1200" b="0" kern="1200" baseline="0">
                <a:solidFill>
                  <a:srgbClr val="003E74"/>
                </a:solidFill>
                <a:latin typeface="Arial"/>
                <a:ea typeface="+mn-ea"/>
                <a:cs typeface="Arial"/>
              </a:defRPr>
            </a:lvl1pPr>
            <a:lvl2pPr marL="742950" indent="-285750" algn="l" defTabSz="457200" rtl="0" eaLnBrk="1" latinLnBrk="0" hangingPunct="1">
              <a:spcBef>
                <a:spcPct val="20000"/>
              </a:spcBef>
              <a:buClr>
                <a:srgbClr val="003E74"/>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3pPr>
            <a:lvl4pPr marL="16002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4pPr>
            <a:lvl5pPr marL="20574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dirty="0" smtClean="0"/>
          </a:p>
        </p:txBody>
      </p:sp>
      <p:sp>
        <p:nvSpPr>
          <p:cNvPr id="10" name="Text Placeholder 9"/>
          <p:cNvSpPr>
            <a:spLocks noGrp="1"/>
          </p:cNvSpPr>
          <p:nvPr>
            <p:ph type="body" sz="quarter" idx="11" hasCustomPrompt="1"/>
          </p:nvPr>
        </p:nvSpPr>
        <p:spPr>
          <a:xfrm>
            <a:off x="457200" y="5273580"/>
            <a:ext cx="6400800" cy="339811"/>
          </a:xfrm>
        </p:spPr>
        <p:txBody>
          <a:bodyPr/>
          <a:lstStyle>
            <a:lvl1pPr marL="0" indent="0" algn="l">
              <a:buNone/>
              <a:defRPr sz="1200" baseline="0">
                <a:solidFill>
                  <a:srgbClr val="9D9D9D"/>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smtClean="0"/>
              <a:t>Click to edit author name</a:t>
            </a:r>
            <a:endParaRPr lang="en-US" dirty="0"/>
          </a:p>
        </p:txBody>
      </p:sp>
      <p:sp>
        <p:nvSpPr>
          <p:cNvPr id="8" name="Text Placeholder 3"/>
          <p:cNvSpPr>
            <a:spLocks noGrp="1"/>
          </p:cNvSpPr>
          <p:nvPr>
            <p:ph type="body" sz="quarter" idx="13"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37180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fld id="{259C2767-A31B-4CDE-BA77-7422B97EC093}" type="datetimeFigureOut">
              <a:rPr lang="en-GB" smtClean="0"/>
              <a:t>10/05/19</a:t>
            </a:fld>
            <a:endParaRPr lang="en-GB"/>
          </a:p>
        </p:txBody>
      </p:sp>
      <p:sp>
        <p:nvSpPr>
          <p:cNvPr id="5" name="Footer Placeholder 4"/>
          <p:cNvSpPr>
            <a:spLocks noGrp="1"/>
          </p:cNvSpPr>
          <p:nvPr>
            <p:ph type="ftr" sz="quarter" idx="11"/>
          </p:nvPr>
        </p:nvSpPr>
        <p:spPr>
          <a:xfrm rot="16200000">
            <a:off x="7586910" y="4048760"/>
            <a:ext cx="2367281" cy="365760"/>
          </a:xfrm>
          <a:prstGeom prst="rect">
            <a:avLst/>
          </a:prstGeom>
        </p:spPr>
        <p:txBody>
          <a:bodyPr/>
          <a:lstStyle/>
          <a:p>
            <a:endParaRPr lang="en-GB"/>
          </a:p>
        </p:txBody>
      </p:sp>
      <p:sp>
        <p:nvSpPr>
          <p:cNvPr id="6" name="Slide Number Placeholder 5"/>
          <p:cNvSpPr>
            <a:spLocks noGrp="1"/>
          </p:cNvSpPr>
          <p:nvPr>
            <p:ph type="sldNum" sz="quarter" idx="12"/>
          </p:nvPr>
        </p:nvSpPr>
        <p:spPr>
          <a:xfrm>
            <a:off x="8531788" y="5648960"/>
            <a:ext cx="548640" cy="396240"/>
          </a:xfrm>
          <a:prstGeom prst="bracketPair">
            <a:avLst>
              <a:gd name="adj" fmla="val 17949"/>
            </a:avLst>
          </a:prstGeom>
        </p:spPr>
        <p:txBody>
          <a:bodyPr/>
          <a:lstStyle/>
          <a:p>
            <a:fld id="{E83A503C-711E-423E-A4B1-747A94D92002}" type="slidenum">
              <a:rPr lang="en-GB" smtClean="0"/>
              <a:t>‹#›</a:t>
            </a:fld>
            <a:endParaRPr lang="en-GB"/>
          </a:p>
        </p:txBody>
      </p:sp>
    </p:spTree>
    <p:extLst>
      <p:ext uri="{BB962C8B-B14F-4D97-AF65-F5344CB8AC3E}">
        <p14:creationId xmlns:p14="http://schemas.microsoft.com/office/powerpoint/2010/main" val="3811108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4245089"/>
            <a:ext cx="3601176" cy="797761"/>
          </a:xfrm>
        </p:spPr>
        <p:txBody>
          <a:bodyPr/>
          <a:lstStyle>
            <a:lvl1pPr marL="0" indent="0" algn="l">
              <a:buNone/>
              <a:defRPr sz="28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4" name="Title 12"/>
          <p:cNvSpPr>
            <a:spLocks noGrp="1"/>
          </p:cNvSpPr>
          <p:nvPr>
            <p:ph type="title"/>
          </p:nvPr>
        </p:nvSpPr>
        <p:spPr>
          <a:xfrm>
            <a:off x="457200" y="1545982"/>
            <a:ext cx="3601176" cy="2153335"/>
          </a:xfrm>
        </p:spPr>
        <p:txBody>
          <a:bodyPr/>
          <a:lstStyle>
            <a:lvl1pPr>
              <a:defRPr sz="5000" b="0">
                <a:solidFill>
                  <a:srgbClr val="003E74"/>
                </a:solidFill>
              </a:defRPr>
            </a:lvl1pPr>
          </a:lstStyle>
          <a:p>
            <a:r>
              <a:rPr lang="en-GB" dirty="0" smtClean="0"/>
              <a:t>Click to edit Master title style</a:t>
            </a:r>
            <a:endParaRPr lang="en-US" dirty="0"/>
          </a:p>
        </p:txBody>
      </p:sp>
      <p:sp>
        <p:nvSpPr>
          <p:cNvPr id="5" name="Text Placeholder 9"/>
          <p:cNvSpPr>
            <a:spLocks noGrp="1"/>
          </p:cNvSpPr>
          <p:nvPr>
            <p:ph type="body" sz="quarter" idx="11" hasCustomPrompt="1"/>
          </p:nvPr>
        </p:nvSpPr>
        <p:spPr>
          <a:xfrm>
            <a:off x="457200" y="5522041"/>
            <a:ext cx="3601176" cy="339811"/>
          </a:xfrm>
        </p:spPr>
        <p:txBody>
          <a:bodyPr/>
          <a:lstStyle>
            <a:lvl1pPr marL="0" indent="0" algn="l">
              <a:buNone/>
              <a:defRPr sz="1200" baseline="0">
                <a:solidFill>
                  <a:srgbClr val="9D9D9D"/>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smtClean="0"/>
              <a:t>Click to edit author name</a:t>
            </a:r>
            <a:endParaRPr lang="en-US" dirty="0"/>
          </a:p>
        </p:txBody>
      </p:sp>
      <p:sp>
        <p:nvSpPr>
          <p:cNvPr id="7" name="Picture Placeholder 6"/>
          <p:cNvSpPr>
            <a:spLocks noGrp="1"/>
          </p:cNvSpPr>
          <p:nvPr>
            <p:ph type="pic" sz="quarter" idx="12"/>
          </p:nvPr>
        </p:nvSpPr>
        <p:spPr>
          <a:xfrm>
            <a:off x="4756151" y="1546225"/>
            <a:ext cx="3930650" cy="4316413"/>
          </a:xfrm>
        </p:spPr>
        <p:txBody>
          <a:bodyPr/>
          <a:lstStyle>
            <a:lvl1pPr>
              <a:buClr>
                <a:srgbClr val="0085CA"/>
              </a:buClr>
              <a:defRPr/>
            </a:lvl1pPr>
          </a:lstStyle>
          <a:p>
            <a:endParaRPr lang="en-US" dirty="0"/>
          </a:p>
        </p:txBody>
      </p:sp>
      <p:sp>
        <p:nvSpPr>
          <p:cNvPr id="9" name="Text Placeholder 3"/>
          <p:cNvSpPr>
            <a:spLocks noGrp="1"/>
          </p:cNvSpPr>
          <p:nvPr>
            <p:ph type="body" sz="quarter" idx="13"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1372030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GB" dirty="0" smtClean="0"/>
              <a:t>Click to edit Master title style</a:t>
            </a:r>
            <a:endParaRPr lang="en-US" dirty="0"/>
          </a:p>
        </p:txBody>
      </p:sp>
      <p:sp>
        <p:nvSpPr>
          <p:cNvPr id="3" name="Content Placeholder 2"/>
          <p:cNvSpPr>
            <a:spLocks noGrp="1"/>
          </p:cNvSpPr>
          <p:nvPr>
            <p:ph idx="1"/>
          </p:nvPr>
        </p:nvSpPr>
        <p:spPr/>
        <p:txBody>
          <a:bodyPr/>
          <a:lstStyle>
            <a:lvl1pPr>
              <a:buClr>
                <a:srgbClr val="0085CA"/>
              </a:buClr>
              <a:defRPr/>
            </a:lvl1pPr>
            <a:lvl2pPr>
              <a:buClr>
                <a:srgbClr val="0085CA"/>
              </a:buClr>
              <a:defRPr/>
            </a:lvl2pPr>
            <a:lvl3pPr>
              <a:buClr>
                <a:srgbClr val="0085CA"/>
              </a:buClr>
              <a:defRPr sz="1200"/>
            </a:lvl3pPr>
            <a:lvl4pPr>
              <a:buClr>
                <a:srgbClr val="0085CA"/>
              </a:buClr>
              <a:defRPr sz="1200"/>
            </a:lvl4pPr>
            <a:lvl5pPr>
              <a:buClr>
                <a:srgbClr val="0085CA"/>
              </a:buClr>
              <a:defRPr sz="1200">
                <a:latin typeface="+mn-lt"/>
              </a:defRPr>
            </a:lvl5pPr>
            <a:lvl6pPr marL="2286000" indent="0">
              <a:buNone/>
              <a:defRPr sz="1400" baseline="0">
                <a:latin typeface="+mn-lt"/>
              </a:defRPr>
            </a:lvl6pPr>
            <a:lvl7pPr>
              <a:defRPr/>
            </a:lvl7pPr>
            <a:lvl8pPr>
              <a:defRPr/>
            </a:lvl8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8"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7"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1569259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457199" y="2346581"/>
            <a:ext cx="3950877" cy="3644104"/>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2" name="Title 1"/>
          <p:cNvSpPr>
            <a:spLocks noGrp="1"/>
          </p:cNvSpPr>
          <p:nvPr>
            <p:ph type="title"/>
          </p:nvPr>
        </p:nvSpPr>
        <p:spPr/>
        <p:txBody>
          <a:bodyPr/>
          <a:lstStyle>
            <a:lvl1pPr>
              <a:defRPr sz="2800"/>
            </a:lvl1pPr>
          </a:lstStyle>
          <a:p>
            <a:r>
              <a:rPr lang="en-GB" dirty="0" smtClean="0"/>
              <a:t>Click to edit Master title style</a:t>
            </a:r>
            <a:endParaRPr lang="en-US" dirty="0"/>
          </a:p>
        </p:txBody>
      </p:sp>
      <p:sp>
        <p:nvSpPr>
          <p:cNvPr id="9"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12" name="Content Placeholder 2"/>
          <p:cNvSpPr>
            <a:spLocks noGrp="1"/>
          </p:cNvSpPr>
          <p:nvPr>
            <p:ph idx="12"/>
          </p:nvPr>
        </p:nvSpPr>
        <p:spPr>
          <a:xfrm>
            <a:off x="4735923" y="2346581"/>
            <a:ext cx="3950878" cy="3644104"/>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8" name="Text Placeholder 3"/>
          <p:cNvSpPr>
            <a:spLocks noGrp="1"/>
          </p:cNvSpPr>
          <p:nvPr>
            <p:ph type="body" sz="quarter" idx="13"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2622752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quot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199" y="2346581"/>
            <a:ext cx="3950877" cy="3644104"/>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itle 1"/>
          <p:cNvSpPr>
            <a:spLocks noGrp="1"/>
          </p:cNvSpPr>
          <p:nvPr>
            <p:ph type="title"/>
          </p:nvPr>
        </p:nvSpPr>
        <p:spPr>
          <a:xfrm>
            <a:off x="457200" y="1487908"/>
            <a:ext cx="8229600" cy="507556"/>
          </a:xfrm>
        </p:spPr>
        <p:txBody>
          <a:bodyPr/>
          <a:lstStyle>
            <a:lvl1pPr>
              <a:defRPr sz="2800"/>
            </a:lvl1pPr>
          </a:lstStyle>
          <a:p>
            <a:r>
              <a:rPr lang="en-GB" dirty="0" smtClean="0"/>
              <a:t>Click to edit Master title style</a:t>
            </a:r>
            <a:endParaRPr lang="en-US" dirty="0"/>
          </a:p>
        </p:txBody>
      </p:sp>
      <p:sp>
        <p:nvSpPr>
          <p:cNvPr id="5"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6" name="Content Placeholder 2"/>
          <p:cNvSpPr>
            <a:spLocks noGrp="1"/>
          </p:cNvSpPr>
          <p:nvPr>
            <p:ph idx="12" hasCustomPrompt="1"/>
          </p:nvPr>
        </p:nvSpPr>
        <p:spPr>
          <a:xfrm>
            <a:off x="4735923" y="2346581"/>
            <a:ext cx="3950878" cy="2797494"/>
          </a:xfrm>
        </p:spPr>
        <p:txBody>
          <a:bodyPr/>
          <a:lstStyle>
            <a:lvl1pPr marL="0" indent="0">
              <a:buClr>
                <a:srgbClr val="0085CA"/>
              </a:buClr>
              <a:buNone/>
              <a:defRPr sz="2800" b="0" i="1" baseline="0">
                <a:solidFill>
                  <a:srgbClr val="003E74"/>
                </a:solidFill>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smtClean="0"/>
              <a:t>“Click to add a quote”</a:t>
            </a:r>
            <a:endParaRPr lang="en-US" dirty="0"/>
          </a:p>
        </p:txBody>
      </p:sp>
      <p:sp>
        <p:nvSpPr>
          <p:cNvPr id="8" name="Text Placeholder 12"/>
          <p:cNvSpPr>
            <a:spLocks noGrp="1"/>
          </p:cNvSpPr>
          <p:nvPr>
            <p:ph type="body" sz="quarter" idx="14" hasCustomPrompt="1"/>
          </p:nvPr>
        </p:nvSpPr>
        <p:spPr>
          <a:xfrm>
            <a:off x="4735513" y="5346526"/>
            <a:ext cx="3951287" cy="644160"/>
          </a:xfrm>
        </p:spPr>
        <p:txBody>
          <a:bodyPr/>
          <a:lstStyle>
            <a:lvl1pPr marL="0" marR="0" indent="0" algn="l" defTabSz="457200" rtl="0" eaLnBrk="1" fontAlgn="auto" latinLnBrk="0" hangingPunct="1">
              <a:lnSpc>
                <a:spcPct val="100000"/>
              </a:lnSpc>
              <a:spcBef>
                <a:spcPct val="20000"/>
              </a:spcBef>
              <a:spcAft>
                <a:spcPts val="0"/>
              </a:spcAft>
              <a:buClr>
                <a:srgbClr val="0085CA"/>
              </a:buClr>
              <a:buSzTx/>
              <a:buFont typeface="Arial"/>
              <a:buNone/>
              <a:tabLst/>
              <a:defRPr sz="1200" baseline="0">
                <a:solidFill>
                  <a:srgbClr val="0085CA"/>
                </a:solidFill>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0"/>
              </a:spcAft>
              <a:buClr>
                <a:srgbClr val="0085CA"/>
              </a:buClr>
              <a:buSzTx/>
              <a:buFont typeface="Arial"/>
              <a:buNone/>
              <a:tabLst/>
              <a:defRPr/>
            </a:pPr>
            <a:r>
              <a:rPr lang="en-GB" dirty="0" smtClean="0"/>
              <a:t>Click to add quote attribution</a:t>
            </a:r>
            <a:endParaRPr lang="en-US" dirty="0" smtClean="0"/>
          </a:p>
        </p:txBody>
      </p:sp>
      <p:sp>
        <p:nvSpPr>
          <p:cNvPr id="9" name="Text Placeholder 3"/>
          <p:cNvSpPr>
            <a:spLocks noGrp="1"/>
          </p:cNvSpPr>
          <p:nvPr>
            <p:ph type="body" sz="quarter" idx="15"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3128024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wo columns with imag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199" y="2346581"/>
            <a:ext cx="3950877" cy="3644104"/>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itle 1"/>
          <p:cNvSpPr>
            <a:spLocks noGrp="1"/>
          </p:cNvSpPr>
          <p:nvPr>
            <p:ph type="title"/>
          </p:nvPr>
        </p:nvSpPr>
        <p:spPr>
          <a:xfrm>
            <a:off x="457200" y="1487908"/>
            <a:ext cx="8229600" cy="507556"/>
          </a:xfrm>
        </p:spPr>
        <p:txBody>
          <a:bodyPr/>
          <a:lstStyle>
            <a:lvl1pPr>
              <a:defRPr sz="2800"/>
            </a:lvl1pPr>
          </a:lstStyle>
          <a:p>
            <a:r>
              <a:rPr lang="en-GB" dirty="0" smtClean="0"/>
              <a:t>Click to edit Master title style</a:t>
            </a:r>
            <a:endParaRPr lang="en-US" dirty="0"/>
          </a:p>
        </p:txBody>
      </p:sp>
      <p:sp>
        <p:nvSpPr>
          <p:cNvPr id="6"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9" name="Picture Placeholder 8"/>
          <p:cNvSpPr>
            <a:spLocks noGrp="1"/>
          </p:cNvSpPr>
          <p:nvPr>
            <p:ph type="pic" sz="quarter" idx="13"/>
          </p:nvPr>
        </p:nvSpPr>
        <p:spPr>
          <a:xfrm>
            <a:off x="4735513" y="2346581"/>
            <a:ext cx="3951287" cy="2788292"/>
          </a:xfrm>
        </p:spPr>
        <p:txBody>
          <a:bodyPr/>
          <a:lstStyle>
            <a:lvl1pPr>
              <a:buClr>
                <a:srgbClr val="0085CA"/>
              </a:buClr>
              <a:defRPr/>
            </a:lvl1pPr>
          </a:lstStyle>
          <a:p>
            <a:endParaRPr lang="en-US" dirty="0"/>
          </a:p>
        </p:txBody>
      </p:sp>
      <p:sp>
        <p:nvSpPr>
          <p:cNvPr id="13" name="Text Placeholder 12"/>
          <p:cNvSpPr>
            <a:spLocks noGrp="1"/>
          </p:cNvSpPr>
          <p:nvPr>
            <p:ph type="body" sz="quarter" idx="14" hasCustomPrompt="1"/>
          </p:nvPr>
        </p:nvSpPr>
        <p:spPr>
          <a:xfrm>
            <a:off x="4735513" y="5420143"/>
            <a:ext cx="3951287" cy="570541"/>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smtClean="0"/>
              <a:t>Click to add caption</a:t>
            </a:r>
            <a:endParaRPr lang="en-US" dirty="0"/>
          </a:p>
        </p:txBody>
      </p:sp>
      <p:sp>
        <p:nvSpPr>
          <p:cNvPr id="10"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84725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image/media and caption">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7" name="Picture Placeholder 8"/>
          <p:cNvSpPr>
            <a:spLocks noGrp="1"/>
          </p:cNvSpPr>
          <p:nvPr>
            <p:ph type="pic" sz="quarter" idx="13"/>
          </p:nvPr>
        </p:nvSpPr>
        <p:spPr>
          <a:xfrm>
            <a:off x="457199" y="1487908"/>
            <a:ext cx="8229601" cy="3646965"/>
          </a:xfrm>
        </p:spPr>
        <p:txBody>
          <a:bodyPr/>
          <a:lstStyle>
            <a:lvl1pPr>
              <a:buClr>
                <a:srgbClr val="0085CA"/>
              </a:buClr>
              <a:defRPr/>
            </a:lvl1pPr>
          </a:lstStyle>
          <a:p>
            <a:endParaRPr lang="en-US" dirty="0"/>
          </a:p>
        </p:txBody>
      </p:sp>
      <p:sp>
        <p:nvSpPr>
          <p:cNvPr id="8" name="Text Placeholder 12"/>
          <p:cNvSpPr>
            <a:spLocks noGrp="1"/>
          </p:cNvSpPr>
          <p:nvPr>
            <p:ph type="body" sz="quarter" idx="14" hasCustomPrompt="1"/>
          </p:nvPr>
        </p:nvSpPr>
        <p:spPr>
          <a:xfrm>
            <a:off x="457199" y="5420143"/>
            <a:ext cx="3951287" cy="570541"/>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smtClean="0"/>
              <a:t>Click to add caption</a:t>
            </a:r>
            <a:endParaRPr lang="en-US" dirty="0"/>
          </a:p>
        </p:txBody>
      </p:sp>
      <p:sp>
        <p:nvSpPr>
          <p:cNvPr id="10"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3929557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ple images/media and caption">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5" name="Picture Placeholder 8"/>
          <p:cNvSpPr>
            <a:spLocks noGrp="1"/>
          </p:cNvSpPr>
          <p:nvPr>
            <p:ph type="pic" sz="quarter" idx="13"/>
          </p:nvPr>
        </p:nvSpPr>
        <p:spPr>
          <a:xfrm>
            <a:off x="457199" y="1487908"/>
            <a:ext cx="3951287" cy="3646965"/>
          </a:xfrm>
        </p:spPr>
        <p:txBody>
          <a:bodyPr/>
          <a:lstStyle>
            <a:lvl1pPr>
              <a:buClr>
                <a:srgbClr val="0085CA"/>
              </a:buClr>
              <a:defRPr/>
            </a:lvl1pPr>
          </a:lstStyle>
          <a:p>
            <a:endParaRPr lang="en-US" dirty="0"/>
          </a:p>
        </p:txBody>
      </p:sp>
      <p:sp>
        <p:nvSpPr>
          <p:cNvPr id="6" name="Text Placeholder 12"/>
          <p:cNvSpPr>
            <a:spLocks noGrp="1"/>
          </p:cNvSpPr>
          <p:nvPr>
            <p:ph type="body" sz="quarter" idx="14" hasCustomPrompt="1"/>
          </p:nvPr>
        </p:nvSpPr>
        <p:spPr>
          <a:xfrm>
            <a:off x="457199" y="5420143"/>
            <a:ext cx="3951287" cy="570541"/>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smtClean="0"/>
              <a:t>Click to add caption</a:t>
            </a:r>
            <a:endParaRPr lang="en-US" dirty="0"/>
          </a:p>
        </p:txBody>
      </p:sp>
      <p:sp>
        <p:nvSpPr>
          <p:cNvPr id="7" name="Picture Placeholder 8"/>
          <p:cNvSpPr>
            <a:spLocks noGrp="1"/>
          </p:cNvSpPr>
          <p:nvPr>
            <p:ph type="pic" sz="quarter" idx="15"/>
          </p:nvPr>
        </p:nvSpPr>
        <p:spPr>
          <a:xfrm>
            <a:off x="4735513" y="1487908"/>
            <a:ext cx="3951287" cy="2395455"/>
          </a:xfrm>
        </p:spPr>
        <p:txBody>
          <a:bodyPr/>
          <a:lstStyle>
            <a:lvl1pPr>
              <a:buClr>
                <a:srgbClr val="0085CA"/>
              </a:buClr>
              <a:defRPr/>
            </a:lvl1pPr>
          </a:lstStyle>
          <a:p>
            <a:endParaRPr lang="en-US" dirty="0"/>
          </a:p>
        </p:txBody>
      </p:sp>
      <p:sp>
        <p:nvSpPr>
          <p:cNvPr id="9" name="Picture Placeholder 8"/>
          <p:cNvSpPr>
            <a:spLocks noGrp="1"/>
          </p:cNvSpPr>
          <p:nvPr>
            <p:ph type="pic" sz="quarter" idx="16"/>
          </p:nvPr>
        </p:nvSpPr>
        <p:spPr>
          <a:xfrm>
            <a:off x="4735513" y="4214645"/>
            <a:ext cx="3951287" cy="1776040"/>
          </a:xfrm>
        </p:spPr>
        <p:txBody>
          <a:bodyPr/>
          <a:lstStyle>
            <a:lvl1pPr>
              <a:buClr>
                <a:srgbClr val="0085CA"/>
              </a:buClr>
              <a:defRPr/>
            </a:lvl1pPr>
          </a:lstStyle>
          <a:p>
            <a:endParaRPr lang="en-US" dirty="0"/>
          </a:p>
        </p:txBody>
      </p:sp>
      <p:sp>
        <p:nvSpPr>
          <p:cNvPr id="10"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125034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340638" y="469900"/>
            <a:ext cx="2346162"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5" name="Text Placeholder 3"/>
          <p:cNvSpPr>
            <a:spLocks noGrp="1"/>
          </p:cNvSpPr>
          <p:nvPr>
            <p:ph type="body" sz="quarter" idx="12" hasCustomPrompt="1"/>
          </p:nvPr>
        </p:nvSpPr>
        <p:spPr>
          <a:xfrm>
            <a:off x="7095256" y="791391"/>
            <a:ext cx="1591545" cy="257175"/>
          </a:xfrm>
        </p:spPr>
        <p:txBody>
          <a:bodyPr/>
          <a:lstStyle>
            <a:lvl1pPr marL="0" indent="0" algn="r">
              <a:buNone/>
              <a:defRPr sz="12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40672585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ollege_Powerpoint_Background.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 Placeholder 2"/>
          <p:cNvSpPr>
            <a:spLocks noGrp="1"/>
          </p:cNvSpPr>
          <p:nvPr>
            <p:ph type="body" idx="1"/>
          </p:nvPr>
        </p:nvSpPr>
        <p:spPr>
          <a:xfrm>
            <a:off x="457200" y="2346581"/>
            <a:ext cx="8229600" cy="3644104"/>
          </a:xfrm>
          <a:prstGeom prst="rect">
            <a:avLst/>
          </a:prstGeom>
        </p:spPr>
        <p:txBody>
          <a:bodyPr vert="horz" lIns="0" tIns="0" rIns="0" bIns="0" rtlCol="0">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2" name="Title Placeholder 1"/>
          <p:cNvSpPr>
            <a:spLocks noGrp="1"/>
          </p:cNvSpPr>
          <p:nvPr>
            <p:ph type="title"/>
          </p:nvPr>
        </p:nvSpPr>
        <p:spPr>
          <a:xfrm>
            <a:off x="457200" y="1487908"/>
            <a:ext cx="8229600" cy="507556"/>
          </a:xfrm>
          <a:prstGeom prst="rect">
            <a:avLst/>
          </a:prstGeom>
        </p:spPr>
        <p:txBody>
          <a:bodyPr vert="horz" lIns="0" tIns="45720" rIns="0" bIns="0" rtlCol="0" anchor="ctr">
            <a:noAutofit/>
          </a:bodyPr>
          <a:lstStyle/>
          <a:p>
            <a:r>
              <a:rPr lang="en-GB" dirty="0" smtClean="0"/>
              <a:t>Click to edit Master title style</a:t>
            </a:r>
            <a:endParaRPr lang="en-US" dirty="0"/>
          </a:p>
        </p:txBody>
      </p:sp>
    </p:spTree>
    <p:extLst>
      <p:ext uri="{BB962C8B-B14F-4D97-AF65-F5344CB8AC3E}">
        <p14:creationId xmlns:p14="http://schemas.microsoft.com/office/powerpoint/2010/main" val="2585372813"/>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60" r:id="rId5"/>
    <p:sldLayoutId id="2147483657" r:id="rId6"/>
    <p:sldLayoutId id="2147483658" r:id="rId7"/>
    <p:sldLayoutId id="2147483659" r:id="rId8"/>
    <p:sldLayoutId id="2147483655" r:id="rId9"/>
    <p:sldLayoutId id="2147483661" r:id="rId10"/>
  </p:sldLayoutIdLst>
  <p:hf hdr="0"/>
  <p:txStyles>
    <p:titleStyle>
      <a:lvl1pPr algn="l" defTabSz="457200" rtl="0" eaLnBrk="1" latinLnBrk="0" hangingPunct="1">
        <a:spcBef>
          <a:spcPct val="0"/>
        </a:spcBef>
        <a:buNone/>
        <a:defRPr sz="2800" b="1" kern="1200">
          <a:solidFill>
            <a:srgbClr val="0085CA"/>
          </a:solidFill>
          <a:latin typeface="Arial"/>
          <a:ea typeface="+mj-ea"/>
          <a:cs typeface="Arial"/>
        </a:defRPr>
      </a:lvl1pPr>
    </p:titleStyle>
    <p:bodyStyle>
      <a:lvl1pPr marL="342900" indent="-342900" algn="l" defTabSz="457200" rtl="0" eaLnBrk="1" latinLnBrk="0" hangingPunct="1">
        <a:spcBef>
          <a:spcPct val="20000"/>
        </a:spcBef>
        <a:buClr>
          <a:srgbClr val="0085CA"/>
        </a:buClr>
        <a:buFont typeface="Arial"/>
        <a:buChar char="•"/>
        <a:defRPr sz="1800" kern="1200">
          <a:solidFill>
            <a:schemeClr val="tx1"/>
          </a:solidFill>
          <a:latin typeface="Arial"/>
          <a:ea typeface="+mn-ea"/>
          <a:cs typeface="Arial"/>
        </a:defRPr>
      </a:lvl1pPr>
      <a:lvl2pPr marL="742950" indent="-285750" algn="l" defTabSz="457200" rtl="0" eaLnBrk="1" latinLnBrk="0" hangingPunct="1">
        <a:spcBef>
          <a:spcPct val="20000"/>
        </a:spcBef>
        <a:buClr>
          <a:srgbClr val="0085CA"/>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3pPr>
      <a:lvl4pPr marL="16002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4pPr>
      <a:lvl5pPr marL="20574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10.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sz="3600" b="1" dirty="0" smtClean="0"/>
              <a:t>Educational Communities of Practice – An approach to management of change in medical education</a:t>
            </a:r>
            <a:endParaRPr lang="en-US" sz="3600" b="1" dirty="0"/>
          </a:p>
        </p:txBody>
      </p:sp>
      <p:sp>
        <p:nvSpPr>
          <p:cNvPr id="4" name="Text Placeholder 3"/>
          <p:cNvSpPr>
            <a:spLocks noGrp="1"/>
          </p:cNvSpPr>
          <p:nvPr>
            <p:ph type="body" sz="quarter" idx="11"/>
          </p:nvPr>
        </p:nvSpPr>
        <p:spPr>
          <a:xfrm>
            <a:off x="954742" y="3910091"/>
            <a:ext cx="7274858" cy="339811"/>
          </a:xfrm>
        </p:spPr>
        <p:txBody>
          <a:bodyPr/>
          <a:lstStyle/>
          <a:p>
            <a:pPr algn="ctr"/>
            <a:r>
              <a:rPr lang="en-US" sz="1800" dirty="0" smtClean="0">
                <a:solidFill>
                  <a:schemeClr val="tx1"/>
                </a:solidFill>
              </a:rPr>
              <a:t>Dr Sonia Kumar- Director of Undergraduate Primary Care Education</a:t>
            </a:r>
          </a:p>
          <a:p>
            <a:pPr algn="ctr"/>
            <a:r>
              <a:rPr lang="en-US" sz="1800" dirty="0" err="1" smtClean="0">
                <a:solidFill>
                  <a:schemeClr val="tx1"/>
                </a:solidFill>
              </a:rPr>
              <a:t>Dr</a:t>
            </a:r>
            <a:r>
              <a:rPr lang="en-US" sz="1800" dirty="0" smtClean="0">
                <a:solidFill>
                  <a:schemeClr val="tx1"/>
                </a:solidFill>
              </a:rPr>
              <a:t> Jo </a:t>
            </a:r>
            <a:r>
              <a:rPr lang="en-US" sz="1800" dirty="0">
                <a:solidFill>
                  <a:schemeClr val="tx1"/>
                </a:solidFill>
              </a:rPr>
              <a:t>Horsburgh- </a:t>
            </a:r>
            <a:r>
              <a:rPr lang="en-US" sz="1800" dirty="0" smtClean="0">
                <a:solidFill>
                  <a:schemeClr val="tx1"/>
                </a:solidFill>
              </a:rPr>
              <a:t>Educational Research Lead </a:t>
            </a:r>
          </a:p>
          <a:p>
            <a:pPr algn="ctr"/>
            <a:r>
              <a:rPr lang="en-US" sz="1800" dirty="0" err="1" smtClean="0">
                <a:solidFill>
                  <a:schemeClr val="tx1"/>
                </a:solidFill>
              </a:rPr>
              <a:t>Dr</a:t>
            </a:r>
            <a:r>
              <a:rPr lang="en-US" sz="1800" dirty="0" smtClean="0">
                <a:solidFill>
                  <a:schemeClr val="tx1"/>
                </a:solidFill>
              </a:rPr>
              <a:t> Arti Maini- Deputy Director of Undergraduate Primary Care Education </a:t>
            </a:r>
          </a:p>
          <a:p>
            <a:pPr algn="ctr"/>
            <a:endParaRPr lang="en-US" sz="1800" dirty="0">
              <a:solidFill>
                <a:schemeClr val="tx1"/>
              </a:solidFill>
            </a:endParaRPr>
          </a:p>
          <a:p>
            <a:pPr algn="ctr"/>
            <a:r>
              <a:rPr lang="en-US" sz="1800" dirty="0">
                <a:solidFill>
                  <a:schemeClr val="tx1"/>
                </a:solidFill>
              </a:rPr>
              <a:t>Department of </a:t>
            </a:r>
            <a:r>
              <a:rPr lang="en-US" sz="1800" dirty="0" smtClean="0">
                <a:solidFill>
                  <a:schemeClr val="tx1"/>
                </a:solidFill>
              </a:rPr>
              <a:t>Primary Care and Public Health </a:t>
            </a:r>
            <a:endParaRPr lang="en-US" sz="1800" dirty="0">
              <a:solidFill>
                <a:schemeClr val="tx1"/>
              </a:solidFill>
            </a:endParaRPr>
          </a:p>
          <a:p>
            <a:pPr algn="ctr"/>
            <a:endParaRPr lang="en-US" sz="1800" dirty="0" smtClean="0">
              <a:solidFill>
                <a:schemeClr val="tx1"/>
              </a:solidFill>
            </a:endParaRPr>
          </a:p>
        </p:txBody>
      </p:sp>
    </p:spTree>
    <p:extLst>
      <p:ext uri="{BB962C8B-B14F-4D97-AF65-F5344CB8AC3E}">
        <p14:creationId xmlns:p14="http://schemas.microsoft.com/office/powerpoint/2010/main" val="95432938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927" y="980352"/>
            <a:ext cx="8229600" cy="507556"/>
          </a:xfrm>
        </p:spPr>
        <p:txBody>
          <a:bodyPr/>
          <a:lstStyle/>
          <a:p>
            <a:r>
              <a:rPr lang="en-GB" dirty="0" smtClean="0"/>
              <a:t>Methods</a:t>
            </a:r>
            <a:endParaRPr lang="en-GB" dirty="0"/>
          </a:p>
        </p:txBody>
      </p:sp>
      <p:sp>
        <p:nvSpPr>
          <p:cNvPr id="3" name="Content Placeholder 2"/>
          <p:cNvSpPr>
            <a:spLocks noGrp="1"/>
          </p:cNvSpPr>
          <p:nvPr>
            <p:ph idx="1"/>
          </p:nvPr>
        </p:nvSpPr>
        <p:spPr>
          <a:xfrm>
            <a:off x="288736" y="1487908"/>
            <a:ext cx="8572876" cy="4529880"/>
          </a:xfrm>
        </p:spPr>
        <p:txBody>
          <a:bodyPr>
            <a:normAutofit fontScale="92500" lnSpcReduction="10000"/>
          </a:bodyPr>
          <a:lstStyle/>
          <a:p>
            <a:pPr marL="0" indent="0">
              <a:buNone/>
            </a:pPr>
            <a:endParaRPr lang="en-GB" sz="2800" b="1" dirty="0" smtClean="0"/>
          </a:p>
          <a:p>
            <a:pPr marL="0" indent="0">
              <a:buNone/>
            </a:pPr>
            <a:r>
              <a:rPr lang="en-GB" sz="2800" b="1" dirty="0" smtClean="0">
                <a:solidFill>
                  <a:srgbClr val="0070C0"/>
                </a:solidFill>
              </a:rPr>
              <a:t>Focus Groups </a:t>
            </a:r>
            <a:endParaRPr lang="en-GB" sz="2800" b="1" dirty="0">
              <a:solidFill>
                <a:srgbClr val="0070C0"/>
              </a:solidFill>
            </a:endParaRPr>
          </a:p>
          <a:p>
            <a:r>
              <a:rPr lang="en-GB" sz="2800" dirty="0" smtClean="0"/>
              <a:t>Operations and processes</a:t>
            </a:r>
          </a:p>
          <a:p>
            <a:r>
              <a:rPr lang="en-GB" sz="2800" dirty="0" smtClean="0"/>
              <a:t>Activities </a:t>
            </a:r>
          </a:p>
          <a:p>
            <a:r>
              <a:rPr lang="en-GB" sz="2800" dirty="0" smtClean="0"/>
              <a:t>Sense of belonging</a:t>
            </a:r>
          </a:p>
          <a:p>
            <a:r>
              <a:rPr lang="en-GB" sz="2800" dirty="0" smtClean="0"/>
              <a:t>Engagement with educational research and literature </a:t>
            </a:r>
          </a:p>
          <a:p>
            <a:pPr marL="0" indent="0">
              <a:buNone/>
            </a:pPr>
            <a:endParaRPr lang="en-GB" sz="2800" dirty="0" smtClean="0"/>
          </a:p>
          <a:p>
            <a:pPr marL="0" indent="0">
              <a:buNone/>
            </a:pPr>
            <a:r>
              <a:rPr lang="en-GB" sz="2800" b="1" dirty="0" smtClean="0">
                <a:solidFill>
                  <a:srgbClr val="0070C0"/>
                </a:solidFill>
              </a:rPr>
              <a:t>Interviews</a:t>
            </a:r>
            <a:endParaRPr lang="en-GB" sz="2800" b="1" dirty="0" smtClean="0"/>
          </a:p>
          <a:p>
            <a:r>
              <a:rPr lang="en-GB" sz="2800" dirty="0" smtClean="0"/>
              <a:t>Development of role and identity </a:t>
            </a:r>
          </a:p>
          <a:p>
            <a:r>
              <a:rPr lang="en-GB" sz="2800" dirty="0" smtClean="0"/>
              <a:t>Development of teaching/research practice </a:t>
            </a:r>
          </a:p>
          <a:p>
            <a:endParaRPr lang="en-GB" b="1" dirty="0" smtClean="0"/>
          </a:p>
        </p:txBody>
      </p:sp>
    </p:spTree>
    <p:extLst>
      <p:ext uri="{BB962C8B-B14F-4D97-AF65-F5344CB8AC3E}">
        <p14:creationId xmlns:p14="http://schemas.microsoft.com/office/powerpoint/2010/main" val="142871067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2696" y="843957"/>
            <a:ext cx="8239205" cy="507556"/>
          </a:xfrm>
        </p:spPr>
        <p:txBody>
          <a:bodyPr/>
          <a:lstStyle/>
          <a:p>
            <a:r>
              <a:rPr lang="en-GB" dirty="0" smtClean="0"/>
              <a:t>Benefits of the </a:t>
            </a:r>
            <a:r>
              <a:rPr lang="en-GB" dirty="0" err="1" smtClean="0"/>
              <a:t>eCoP</a:t>
            </a:r>
            <a:r>
              <a:rPr lang="en-GB" dirty="0" smtClean="0"/>
              <a:t> model </a:t>
            </a:r>
            <a:endParaRPr lang="en-GB" dirty="0"/>
          </a:p>
        </p:txBody>
      </p:sp>
      <p:sp>
        <p:nvSpPr>
          <p:cNvPr id="3" name="Content Placeholder 2"/>
          <p:cNvSpPr>
            <a:spLocks noGrp="1"/>
          </p:cNvSpPr>
          <p:nvPr>
            <p:ph idx="1"/>
          </p:nvPr>
        </p:nvSpPr>
        <p:spPr>
          <a:xfrm>
            <a:off x="228600" y="1624023"/>
            <a:ext cx="8458200" cy="3644104"/>
          </a:xfrm>
        </p:spPr>
        <p:txBody>
          <a:bodyPr>
            <a:normAutofit/>
          </a:bodyPr>
          <a:lstStyle/>
          <a:p>
            <a:pPr marL="0" indent="0">
              <a:buNone/>
            </a:pPr>
            <a:r>
              <a:rPr lang="en-GB" sz="2800" dirty="0" smtClean="0">
                <a:solidFill>
                  <a:srgbClr val="0070C0"/>
                </a:solidFill>
              </a:rPr>
              <a:t>Developing a sense of belonging </a:t>
            </a:r>
          </a:p>
        </p:txBody>
      </p:sp>
      <p:sp>
        <p:nvSpPr>
          <p:cNvPr id="4" name="Rectangle 3"/>
          <p:cNvSpPr/>
          <p:nvPr/>
        </p:nvSpPr>
        <p:spPr>
          <a:xfrm>
            <a:off x="228601" y="2169044"/>
            <a:ext cx="8458199" cy="3754874"/>
          </a:xfrm>
          <a:prstGeom prst="rect">
            <a:avLst/>
          </a:prstGeom>
        </p:spPr>
        <p:txBody>
          <a:bodyPr wrap="square">
            <a:spAutoFit/>
          </a:bodyPr>
          <a:lstStyle/>
          <a:p>
            <a:r>
              <a:rPr lang="en-GB" sz="2400" i="1" dirty="0">
                <a:solidFill>
                  <a:schemeClr val="tx2"/>
                </a:solidFill>
              </a:rPr>
              <a:t>‘I think </a:t>
            </a:r>
            <a:r>
              <a:rPr lang="en-GB" sz="2400" i="1" dirty="0" smtClean="0">
                <a:solidFill>
                  <a:schemeClr val="tx2"/>
                </a:solidFill>
              </a:rPr>
              <a:t>it’s </a:t>
            </a:r>
            <a:r>
              <a:rPr lang="en-GB" sz="2400" i="1" dirty="0">
                <a:solidFill>
                  <a:schemeClr val="tx2"/>
                </a:solidFill>
              </a:rPr>
              <a:t>broken down the barriers of hierarchy that may exist </a:t>
            </a:r>
            <a:r>
              <a:rPr lang="en-GB" sz="2400" i="1" dirty="0" smtClean="0">
                <a:solidFill>
                  <a:schemeClr val="tx2"/>
                </a:solidFill>
              </a:rPr>
              <a:t>….</a:t>
            </a:r>
            <a:r>
              <a:rPr lang="en-GB" sz="2400" i="1" dirty="0">
                <a:solidFill>
                  <a:schemeClr val="tx2"/>
                </a:solidFill>
              </a:rPr>
              <a:t>just helping with the influx of different people that come in and out of the department. To cement the team a little </a:t>
            </a:r>
            <a:r>
              <a:rPr lang="en-GB" sz="2400" i="1" dirty="0" smtClean="0">
                <a:solidFill>
                  <a:schemeClr val="tx2"/>
                </a:solidFill>
              </a:rPr>
              <a:t>bit better.’</a:t>
            </a:r>
          </a:p>
          <a:p>
            <a:endParaRPr lang="en-GB" sz="2400" i="1" dirty="0">
              <a:solidFill>
                <a:schemeClr val="tx2"/>
              </a:solidFill>
            </a:endParaRPr>
          </a:p>
          <a:p>
            <a:endParaRPr lang="en-GB" sz="2400" i="1" dirty="0" smtClean="0">
              <a:solidFill>
                <a:schemeClr val="tx2"/>
              </a:solidFill>
            </a:endParaRPr>
          </a:p>
          <a:p>
            <a:r>
              <a:rPr lang="en-GB" sz="2400" i="1" dirty="0" smtClean="0">
                <a:solidFill>
                  <a:schemeClr val="tx2"/>
                </a:solidFill>
              </a:rPr>
              <a:t>‘The (first) </a:t>
            </a:r>
            <a:r>
              <a:rPr lang="en-GB" sz="2400" i="1" dirty="0" err="1" smtClean="0">
                <a:solidFill>
                  <a:schemeClr val="tx2"/>
                </a:solidFill>
              </a:rPr>
              <a:t>eCoP</a:t>
            </a:r>
            <a:r>
              <a:rPr lang="en-GB" sz="2400" i="1" dirty="0" smtClean="0">
                <a:solidFill>
                  <a:schemeClr val="tx2"/>
                </a:solidFill>
              </a:rPr>
              <a:t> meeting stands out as being exceptionally good…it was the first time I felt a real sense of cohesion in the department.’</a:t>
            </a:r>
          </a:p>
          <a:p>
            <a:endParaRPr lang="en-GB" sz="2200" i="1" dirty="0">
              <a:solidFill>
                <a:schemeClr val="tx2"/>
              </a:solidFill>
            </a:endParaRPr>
          </a:p>
        </p:txBody>
      </p:sp>
    </p:spTree>
    <p:extLst>
      <p:ext uri="{BB962C8B-B14F-4D97-AF65-F5344CB8AC3E}">
        <p14:creationId xmlns:p14="http://schemas.microsoft.com/office/powerpoint/2010/main" val="29286137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2696" y="843957"/>
            <a:ext cx="8239205" cy="507556"/>
          </a:xfrm>
        </p:spPr>
        <p:txBody>
          <a:bodyPr/>
          <a:lstStyle/>
          <a:p>
            <a:r>
              <a:rPr lang="en-GB" dirty="0" smtClean="0"/>
              <a:t>Benefits of the </a:t>
            </a:r>
            <a:r>
              <a:rPr lang="en-GB" dirty="0" err="1" smtClean="0"/>
              <a:t>eCoP</a:t>
            </a:r>
            <a:r>
              <a:rPr lang="en-GB" dirty="0" smtClean="0"/>
              <a:t> model </a:t>
            </a:r>
            <a:endParaRPr lang="en-GB" dirty="0"/>
          </a:p>
        </p:txBody>
      </p:sp>
      <p:sp>
        <p:nvSpPr>
          <p:cNvPr id="3" name="Content Placeholder 2"/>
          <p:cNvSpPr>
            <a:spLocks noGrp="1"/>
          </p:cNvSpPr>
          <p:nvPr>
            <p:ph idx="1"/>
          </p:nvPr>
        </p:nvSpPr>
        <p:spPr>
          <a:xfrm>
            <a:off x="228600" y="1624023"/>
            <a:ext cx="8458200" cy="3644104"/>
          </a:xfrm>
        </p:spPr>
        <p:txBody>
          <a:bodyPr>
            <a:normAutofit/>
          </a:bodyPr>
          <a:lstStyle/>
          <a:p>
            <a:pPr marL="0" indent="0">
              <a:buNone/>
            </a:pPr>
            <a:r>
              <a:rPr lang="en-GB" sz="2800" dirty="0" smtClean="0">
                <a:solidFill>
                  <a:srgbClr val="0070C0"/>
                </a:solidFill>
              </a:rPr>
              <a:t>Developing a sense of belonging </a:t>
            </a:r>
          </a:p>
        </p:txBody>
      </p:sp>
      <p:sp>
        <p:nvSpPr>
          <p:cNvPr id="4" name="Rectangle 3"/>
          <p:cNvSpPr/>
          <p:nvPr/>
        </p:nvSpPr>
        <p:spPr>
          <a:xfrm>
            <a:off x="228601" y="2169044"/>
            <a:ext cx="8458199" cy="2462213"/>
          </a:xfrm>
          <a:prstGeom prst="rect">
            <a:avLst/>
          </a:prstGeom>
        </p:spPr>
        <p:txBody>
          <a:bodyPr wrap="square">
            <a:spAutoFit/>
          </a:bodyPr>
          <a:lstStyle/>
          <a:p>
            <a:r>
              <a:rPr lang="en-GB" sz="2200" i="1" dirty="0" smtClean="0">
                <a:solidFill>
                  <a:schemeClr val="tx2"/>
                </a:solidFill>
              </a:rPr>
              <a:t>‘I think just having the time to build relationships was great.’ </a:t>
            </a:r>
          </a:p>
          <a:p>
            <a:endParaRPr lang="en-GB" sz="2200" i="1" dirty="0">
              <a:solidFill>
                <a:schemeClr val="tx2"/>
              </a:solidFill>
            </a:endParaRPr>
          </a:p>
          <a:p>
            <a:endParaRPr lang="en-GB" sz="2200" i="1" dirty="0" smtClean="0">
              <a:solidFill>
                <a:schemeClr val="tx2"/>
              </a:solidFill>
            </a:endParaRPr>
          </a:p>
          <a:p>
            <a:r>
              <a:rPr lang="en-GB" sz="2200" i="1" dirty="0" smtClean="0">
                <a:solidFill>
                  <a:schemeClr val="tx2"/>
                </a:solidFill>
              </a:rPr>
              <a:t>‘It </a:t>
            </a:r>
            <a:r>
              <a:rPr lang="en-GB" sz="2200" i="1" dirty="0">
                <a:solidFill>
                  <a:schemeClr val="tx2"/>
                </a:solidFill>
              </a:rPr>
              <a:t>really helped me to understand how the department works and </a:t>
            </a:r>
            <a:r>
              <a:rPr lang="en-GB" sz="2200" i="1" dirty="0" smtClean="0">
                <a:solidFill>
                  <a:schemeClr val="tx2"/>
                </a:solidFill>
              </a:rPr>
              <a:t>our </a:t>
            </a:r>
            <a:r>
              <a:rPr lang="en-GB" sz="2200" i="1" dirty="0">
                <a:solidFill>
                  <a:schemeClr val="tx2"/>
                </a:solidFill>
              </a:rPr>
              <a:t>priorities. W</a:t>
            </a:r>
            <a:r>
              <a:rPr lang="en-GB" sz="2200" i="1" dirty="0" smtClean="0">
                <a:solidFill>
                  <a:schemeClr val="tx2"/>
                </a:solidFill>
              </a:rPr>
              <a:t>e’d picked a </a:t>
            </a:r>
            <a:r>
              <a:rPr lang="en-GB" sz="2200" i="1" dirty="0">
                <a:solidFill>
                  <a:schemeClr val="tx2"/>
                </a:solidFill>
              </a:rPr>
              <a:t>paper on social accountability and the discussion that followed around that, </a:t>
            </a:r>
            <a:r>
              <a:rPr lang="en-GB" sz="2200" i="1" dirty="0" smtClean="0">
                <a:solidFill>
                  <a:schemeClr val="tx2"/>
                </a:solidFill>
              </a:rPr>
              <a:t>really </a:t>
            </a:r>
            <a:r>
              <a:rPr lang="en-GB" sz="2200" i="1" dirty="0">
                <a:solidFill>
                  <a:schemeClr val="tx2"/>
                </a:solidFill>
              </a:rPr>
              <a:t>helped me understand the direction that our department was going </a:t>
            </a:r>
            <a:r>
              <a:rPr lang="en-GB" sz="2200" i="1" dirty="0" smtClean="0">
                <a:solidFill>
                  <a:schemeClr val="tx2"/>
                </a:solidFill>
              </a:rPr>
              <a:t>in.’ </a:t>
            </a:r>
            <a:endParaRPr lang="en-GB" sz="2200" i="1" dirty="0">
              <a:solidFill>
                <a:schemeClr val="tx2"/>
              </a:solidFill>
            </a:endParaRPr>
          </a:p>
        </p:txBody>
      </p:sp>
    </p:spTree>
    <p:extLst>
      <p:ext uri="{BB962C8B-B14F-4D97-AF65-F5344CB8AC3E}">
        <p14:creationId xmlns:p14="http://schemas.microsoft.com/office/powerpoint/2010/main" val="24268698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1120" y="1188720"/>
            <a:ext cx="8229600" cy="507556"/>
          </a:xfrm>
        </p:spPr>
        <p:txBody>
          <a:bodyPr/>
          <a:lstStyle/>
          <a:p>
            <a:r>
              <a:rPr lang="en-GB" dirty="0" smtClean="0"/>
              <a:t>Benefits of the </a:t>
            </a:r>
            <a:r>
              <a:rPr lang="en-GB" dirty="0" err="1" smtClean="0"/>
              <a:t>eCoP</a:t>
            </a:r>
            <a:r>
              <a:rPr lang="en-GB" dirty="0" smtClean="0"/>
              <a:t> model </a:t>
            </a:r>
            <a:endParaRPr lang="en-GB" dirty="0"/>
          </a:p>
        </p:txBody>
      </p:sp>
      <p:sp>
        <p:nvSpPr>
          <p:cNvPr id="3" name="Content Placeholder 2"/>
          <p:cNvSpPr>
            <a:spLocks noGrp="1"/>
          </p:cNvSpPr>
          <p:nvPr>
            <p:ph idx="1"/>
          </p:nvPr>
        </p:nvSpPr>
        <p:spPr>
          <a:xfrm>
            <a:off x="196735" y="1995055"/>
            <a:ext cx="8778240" cy="5212080"/>
          </a:xfrm>
        </p:spPr>
        <p:txBody>
          <a:bodyPr>
            <a:normAutofit/>
          </a:bodyPr>
          <a:lstStyle/>
          <a:p>
            <a:pPr marL="0" indent="0">
              <a:buNone/>
            </a:pPr>
            <a:r>
              <a:rPr lang="en-GB" sz="2800" dirty="0" smtClean="0">
                <a:solidFill>
                  <a:srgbClr val="0070C0"/>
                </a:solidFill>
              </a:rPr>
              <a:t>A sounding board for teaching initiatives and educational research  </a:t>
            </a:r>
          </a:p>
          <a:p>
            <a:pPr marL="0" indent="0">
              <a:buNone/>
            </a:pPr>
            <a:endParaRPr lang="en-GB" sz="2200" dirty="0"/>
          </a:p>
          <a:p>
            <a:pPr marL="0" indent="0">
              <a:buNone/>
            </a:pPr>
            <a:r>
              <a:rPr lang="en-GB" sz="2400" i="1" dirty="0" smtClean="0">
                <a:solidFill>
                  <a:schemeClr val="tx2"/>
                </a:solidFill>
              </a:rPr>
              <a:t>‘I </a:t>
            </a:r>
            <a:r>
              <a:rPr lang="en-GB" sz="2400" i="1" dirty="0">
                <a:solidFill>
                  <a:schemeClr val="tx2"/>
                </a:solidFill>
              </a:rPr>
              <a:t>g</a:t>
            </a:r>
            <a:r>
              <a:rPr lang="en-GB" sz="2400" i="1" dirty="0" smtClean="0">
                <a:solidFill>
                  <a:schemeClr val="tx2"/>
                </a:solidFill>
              </a:rPr>
              <a:t>ot some really excellent ideas from the group and actually helped to take my work forward...’</a:t>
            </a:r>
          </a:p>
          <a:p>
            <a:pPr marL="0" indent="0">
              <a:buNone/>
            </a:pPr>
            <a:endParaRPr lang="en-GB" sz="2400" i="1" dirty="0">
              <a:solidFill>
                <a:schemeClr val="tx2"/>
              </a:solidFill>
            </a:endParaRPr>
          </a:p>
          <a:p>
            <a:pPr marL="0" indent="0">
              <a:buNone/>
            </a:pPr>
            <a:r>
              <a:rPr lang="en-GB" sz="2400" i="1" dirty="0" smtClean="0">
                <a:solidFill>
                  <a:schemeClr val="tx2"/>
                </a:solidFill>
              </a:rPr>
              <a:t>‘</a:t>
            </a:r>
            <a:r>
              <a:rPr lang="en-GB" sz="2400" i="1" dirty="0">
                <a:solidFill>
                  <a:schemeClr val="tx2"/>
                </a:solidFill>
              </a:rPr>
              <a:t>O</a:t>
            </a:r>
            <a:r>
              <a:rPr lang="en-GB" sz="2400" i="1" dirty="0" smtClean="0">
                <a:solidFill>
                  <a:schemeClr val="tx2"/>
                </a:solidFill>
              </a:rPr>
              <a:t>ne of the members was having trouble with developing a research question…it was an efficient use of time, because actually everyone had very similar questions.’</a:t>
            </a:r>
          </a:p>
        </p:txBody>
      </p:sp>
    </p:spTree>
    <p:extLst>
      <p:ext uri="{BB962C8B-B14F-4D97-AF65-F5344CB8AC3E}">
        <p14:creationId xmlns:p14="http://schemas.microsoft.com/office/powerpoint/2010/main" val="6844966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7360" y="1005360"/>
            <a:ext cx="8229600" cy="507556"/>
          </a:xfrm>
        </p:spPr>
        <p:txBody>
          <a:bodyPr/>
          <a:lstStyle/>
          <a:p>
            <a:r>
              <a:rPr lang="en-GB" dirty="0" smtClean="0"/>
              <a:t>Benefits of the </a:t>
            </a:r>
            <a:r>
              <a:rPr lang="en-GB" dirty="0" err="1" smtClean="0"/>
              <a:t>eCoP</a:t>
            </a:r>
            <a:r>
              <a:rPr lang="en-GB" dirty="0" smtClean="0"/>
              <a:t> model </a:t>
            </a:r>
            <a:endParaRPr lang="en-GB" dirty="0"/>
          </a:p>
        </p:txBody>
      </p:sp>
      <p:sp>
        <p:nvSpPr>
          <p:cNvPr id="3" name="Content Placeholder 2"/>
          <p:cNvSpPr>
            <a:spLocks noGrp="1"/>
          </p:cNvSpPr>
          <p:nvPr>
            <p:ph idx="1"/>
          </p:nvPr>
        </p:nvSpPr>
        <p:spPr>
          <a:xfrm>
            <a:off x="216131" y="1770611"/>
            <a:ext cx="8229600" cy="4801965"/>
          </a:xfrm>
        </p:spPr>
        <p:txBody>
          <a:bodyPr>
            <a:normAutofit/>
          </a:bodyPr>
          <a:lstStyle/>
          <a:p>
            <a:pPr marL="0" indent="0">
              <a:buNone/>
            </a:pPr>
            <a:r>
              <a:rPr lang="en-GB" sz="2800" dirty="0" smtClean="0">
                <a:solidFill>
                  <a:srgbClr val="0070C0"/>
                </a:solidFill>
              </a:rPr>
              <a:t>Engagement with educational literature</a:t>
            </a:r>
          </a:p>
          <a:p>
            <a:pPr marL="0" indent="0">
              <a:buNone/>
            </a:pPr>
            <a:endParaRPr lang="en-GB" dirty="0"/>
          </a:p>
          <a:p>
            <a:pPr marL="0" indent="0">
              <a:buNone/>
            </a:pPr>
            <a:r>
              <a:rPr lang="en-GB" sz="2200" i="1" dirty="0" smtClean="0">
                <a:solidFill>
                  <a:schemeClr val="tx2"/>
                </a:solidFill>
              </a:rPr>
              <a:t>‘We’ve spent a few meetings looking at evidence that’s out there in medical education. </a:t>
            </a:r>
            <a:r>
              <a:rPr lang="en-GB" sz="2200" i="1" dirty="0">
                <a:solidFill>
                  <a:schemeClr val="tx2"/>
                </a:solidFill>
              </a:rPr>
              <a:t>I</a:t>
            </a:r>
            <a:r>
              <a:rPr lang="en-GB" sz="2200" i="1" dirty="0" smtClean="0">
                <a:solidFill>
                  <a:schemeClr val="tx2"/>
                </a:solidFill>
              </a:rPr>
              <a:t>t helped develop my thinking around my teaching sessions.’</a:t>
            </a:r>
          </a:p>
          <a:p>
            <a:pPr marL="0" indent="0">
              <a:buNone/>
            </a:pPr>
            <a:endParaRPr lang="en-GB" sz="2200" i="1" dirty="0">
              <a:solidFill>
                <a:schemeClr val="tx2"/>
              </a:solidFill>
            </a:endParaRPr>
          </a:p>
          <a:p>
            <a:pPr marL="0" indent="0">
              <a:buNone/>
            </a:pPr>
            <a:endParaRPr lang="en-GB" sz="2200" i="1" dirty="0" smtClean="0">
              <a:solidFill>
                <a:schemeClr val="tx2"/>
              </a:solidFill>
            </a:endParaRPr>
          </a:p>
          <a:p>
            <a:pPr marL="0" indent="0">
              <a:buNone/>
            </a:pPr>
            <a:r>
              <a:rPr lang="en-GB" sz="2200" i="1" dirty="0" smtClean="0">
                <a:solidFill>
                  <a:schemeClr val="tx2"/>
                </a:solidFill>
              </a:rPr>
              <a:t>‘So I was introduced to cognitive load theory, for example...so I found that really helpful.’</a:t>
            </a:r>
          </a:p>
          <a:p>
            <a:pPr marL="0" indent="0">
              <a:buNone/>
            </a:pPr>
            <a:endParaRPr lang="en-GB" dirty="0"/>
          </a:p>
        </p:txBody>
      </p:sp>
    </p:spTree>
    <p:extLst>
      <p:ext uri="{BB962C8B-B14F-4D97-AF65-F5344CB8AC3E}">
        <p14:creationId xmlns:p14="http://schemas.microsoft.com/office/powerpoint/2010/main" val="3520599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4480" y="1004864"/>
            <a:ext cx="8229600" cy="507556"/>
          </a:xfrm>
        </p:spPr>
        <p:txBody>
          <a:bodyPr/>
          <a:lstStyle/>
          <a:p>
            <a:r>
              <a:rPr lang="en-GB" dirty="0" smtClean="0"/>
              <a:t>Benefits of the </a:t>
            </a:r>
            <a:r>
              <a:rPr lang="en-GB" dirty="0" err="1" smtClean="0"/>
              <a:t>eCoP</a:t>
            </a:r>
            <a:r>
              <a:rPr lang="en-GB" dirty="0" smtClean="0"/>
              <a:t> model </a:t>
            </a:r>
            <a:endParaRPr lang="en-GB" dirty="0"/>
          </a:p>
        </p:txBody>
      </p:sp>
      <p:sp>
        <p:nvSpPr>
          <p:cNvPr id="3" name="Content Placeholder 2"/>
          <p:cNvSpPr>
            <a:spLocks noGrp="1"/>
          </p:cNvSpPr>
          <p:nvPr>
            <p:ph idx="1"/>
          </p:nvPr>
        </p:nvSpPr>
        <p:spPr>
          <a:xfrm>
            <a:off x="80357" y="1895302"/>
            <a:ext cx="8732520" cy="5181600"/>
          </a:xfrm>
        </p:spPr>
        <p:txBody>
          <a:bodyPr>
            <a:normAutofit/>
          </a:bodyPr>
          <a:lstStyle/>
          <a:p>
            <a:pPr marL="0" indent="0">
              <a:buNone/>
            </a:pPr>
            <a:r>
              <a:rPr lang="en-GB" sz="3000" dirty="0" smtClean="0">
                <a:solidFill>
                  <a:srgbClr val="0070C0"/>
                </a:solidFill>
              </a:rPr>
              <a:t>Engagement with educational literature</a:t>
            </a:r>
          </a:p>
          <a:p>
            <a:pPr marL="0" indent="0">
              <a:buNone/>
            </a:pPr>
            <a:endParaRPr lang="en-GB" sz="2200" i="1" dirty="0">
              <a:solidFill>
                <a:schemeClr val="tx2"/>
              </a:solidFill>
            </a:endParaRPr>
          </a:p>
          <a:p>
            <a:pPr marL="0" indent="0">
              <a:buNone/>
            </a:pPr>
            <a:r>
              <a:rPr lang="en-GB" sz="2200" i="1" dirty="0" smtClean="0">
                <a:solidFill>
                  <a:schemeClr val="tx2"/>
                </a:solidFill>
              </a:rPr>
              <a:t>‘I think the journal club… that’s been the most beneficial. Because I think we would all love to read more. And in a way you’re almost forced to read it.’</a:t>
            </a:r>
            <a:endParaRPr lang="en-GB" sz="2200" i="1" dirty="0">
              <a:solidFill>
                <a:schemeClr val="tx2"/>
              </a:solidFill>
            </a:endParaRPr>
          </a:p>
          <a:p>
            <a:pPr marL="0" indent="0">
              <a:buNone/>
            </a:pPr>
            <a:endParaRPr lang="en-GB" sz="2200" i="1" dirty="0" smtClean="0">
              <a:solidFill>
                <a:schemeClr val="tx2"/>
              </a:solidFill>
            </a:endParaRPr>
          </a:p>
          <a:p>
            <a:pPr marL="0" indent="0">
              <a:buNone/>
            </a:pPr>
            <a:r>
              <a:rPr lang="en-GB" sz="2200" i="1" dirty="0" smtClean="0">
                <a:solidFill>
                  <a:schemeClr val="tx2"/>
                </a:solidFill>
              </a:rPr>
              <a:t>‘I think it’s the space really. You’ve been allowed… to just go away and spend an hour talking about a paper which you just would never do.’</a:t>
            </a:r>
          </a:p>
        </p:txBody>
      </p:sp>
    </p:spTree>
    <p:extLst>
      <p:ext uri="{BB962C8B-B14F-4D97-AF65-F5344CB8AC3E}">
        <p14:creationId xmlns:p14="http://schemas.microsoft.com/office/powerpoint/2010/main" val="31885223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4604" y="973735"/>
            <a:ext cx="8229600" cy="507556"/>
          </a:xfrm>
        </p:spPr>
        <p:txBody>
          <a:bodyPr/>
          <a:lstStyle/>
          <a:p>
            <a:r>
              <a:rPr lang="en-GB" dirty="0" smtClean="0"/>
              <a:t>Tensions within the </a:t>
            </a:r>
            <a:r>
              <a:rPr lang="en-GB" dirty="0" err="1" smtClean="0"/>
              <a:t>eCoP</a:t>
            </a:r>
            <a:r>
              <a:rPr lang="en-GB" dirty="0" smtClean="0"/>
              <a:t> model</a:t>
            </a:r>
            <a:endParaRPr lang="en-GB" dirty="0"/>
          </a:p>
        </p:txBody>
      </p:sp>
      <p:sp>
        <p:nvSpPr>
          <p:cNvPr id="3" name="Content Placeholder 2"/>
          <p:cNvSpPr>
            <a:spLocks noGrp="1"/>
          </p:cNvSpPr>
          <p:nvPr>
            <p:ph idx="1"/>
          </p:nvPr>
        </p:nvSpPr>
        <p:spPr>
          <a:xfrm>
            <a:off x="166254" y="1850967"/>
            <a:ext cx="8229600" cy="4680045"/>
          </a:xfrm>
        </p:spPr>
        <p:txBody>
          <a:bodyPr/>
          <a:lstStyle/>
          <a:p>
            <a:pPr marL="0" indent="0">
              <a:buNone/>
            </a:pPr>
            <a:r>
              <a:rPr lang="en-GB" sz="2800" dirty="0" smtClean="0">
                <a:solidFill>
                  <a:srgbClr val="0070C0"/>
                </a:solidFill>
              </a:rPr>
              <a:t>Leadership of the </a:t>
            </a:r>
            <a:r>
              <a:rPr lang="en-GB" sz="2800" dirty="0" err="1" smtClean="0">
                <a:solidFill>
                  <a:srgbClr val="0070C0"/>
                </a:solidFill>
              </a:rPr>
              <a:t>eCoP</a:t>
            </a:r>
            <a:endParaRPr lang="en-GB" sz="2800" dirty="0" smtClean="0">
              <a:solidFill>
                <a:srgbClr val="0070C0"/>
              </a:solidFill>
            </a:endParaRPr>
          </a:p>
          <a:p>
            <a:pPr marL="0" indent="0">
              <a:buNone/>
            </a:pPr>
            <a:endParaRPr lang="en-GB" dirty="0"/>
          </a:p>
          <a:p>
            <a:pPr marL="0" indent="0">
              <a:buNone/>
            </a:pPr>
            <a:r>
              <a:rPr lang="en-GB" sz="2200" i="1" dirty="0" smtClean="0">
                <a:solidFill>
                  <a:schemeClr val="tx2"/>
                </a:solidFill>
              </a:rPr>
              <a:t>‘I thought I was too leader driven at one point, so I thought I’m just going to take a step back. But then nothing really happened.’ </a:t>
            </a:r>
          </a:p>
          <a:p>
            <a:pPr marL="0" indent="0">
              <a:buNone/>
            </a:pPr>
            <a:endParaRPr lang="en-GB" sz="2200" i="1" dirty="0">
              <a:solidFill>
                <a:schemeClr val="tx2"/>
              </a:solidFill>
            </a:endParaRPr>
          </a:p>
          <a:p>
            <a:pPr marL="0" indent="0">
              <a:buNone/>
            </a:pPr>
            <a:r>
              <a:rPr lang="en-GB" sz="2200" i="1" dirty="0" smtClean="0">
                <a:solidFill>
                  <a:schemeClr val="tx2"/>
                </a:solidFill>
              </a:rPr>
              <a:t>‘There’s a balance to be had between being very leader-driven…and trying to include everybody else’s views and getting them to participate.’ </a:t>
            </a:r>
          </a:p>
        </p:txBody>
      </p:sp>
    </p:spTree>
    <p:extLst>
      <p:ext uri="{BB962C8B-B14F-4D97-AF65-F5344CB8AC3E}">
        <p14:creationId xmlns:p14="http://schemas.microsoft.com/office/powerpoint/2010/main" val="28976261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4761" y="1026691"/>
            <a:ext cx="8229600" cy="507556"/>
          </a:xfrm>
        </p:spPr>
        <p:txBody>
          <a:bodyPr/>
          <a:lstStyle/>
          <a:p>
            <a:r>
              <a:rPr lang="en-GB" dirty="0" smtClean="0"/>
              <a:t>Tensions within the </a:t>
            </a:r>
            <a:r>
              <a:rPr lang="en-GB" dirty="0" err="1" smtClean="0"/>
              <a:t>eCoP</a:t>
            </a:r>
            <a:r>
              <a:rPr lang="en-GB" dirty="0" smtClean="0"/>
              <a:t> model</a:t>
            </a:r>
            <a:endParaRPr lang="en-GB" dirty="0"/>
          </a:p>
        </p:txBody>
      </p:sp>
      <p:sp>
        <p:nvSpPr>
          <p:cNvPr id="3" name="Content Placeholder 2"/>
          <p:cNvSpPr>
            <a:spLocks noGrp="1"/>
          </p:cNvSpPr>
          <p:nvPr>
            <p:ph idx="1"/>
          </p:nvPr>
        </p:nvSpPr>
        <p:spPr>
          <a:xfrm>
            <a:off x="281863" y="1803886"/>
            <a:ext cx="8229600" cy="4771485"/>
          </a:xfrm>
        </p:spPr>
        <p:txBody>
          <a:bodyPr/>
          <a:lstStyle/>
          <a:p>
            <a:pPr marL="0" indent="0">
              <a:buNone/>
            </a:pPr>
            <a:r>
              <a:rPr lang="en-GB" sz="2800" dirty="0" smtClean="0">
                <a:solidFill>
                  <a:srgbClr val="0070C0"/>
                </a:solidFill>
              </a:rPr>
              <a:t>Outcome-driven versus freedom and creativity</a:t>
            </a:r>
          </a:p>
          <a:p>
            <a:pPr marL="0" indent="0">
              <a:buNone/>
            </a:pPr>
            <a:endParaRPr lang="en-GB" sz="2200" i="1" dirty="0">
              <a:solidFill>
                <a:schemeClr val="tx2"/>
              </a:solidFill>
            </a:endParaRPr>
          </a:p>
          <a:p>
            <a:pPr marL="0" indent="0">
              <a:buNone/>
            </a:pPr>
            <a:r>
              <a:rPr lang="en-GB" sz="2200" i="1" dirty="0">
                <a:solidFill>
                  <a:schemeClr val="tx2"/>
                </a:solidFill>
              </a:rPr>
              <a:t>‘Perhaps there was criticism about it being too prescribed in the first year. </a:t>
            </a:r>
            <a:r>
              <a:rPr lang="en-GB" sz="2200" i="1" dirty="0" smtClean="0">
                <a:solidFill>
                  <a:schemeClr val="tx2"/>
                </a:solidFill>
              </a:rPr>
              <a:t>Although </a:t>
            </a:r>
            <a:r>
              <a:rPr lang="en-GB" sz="2200" i="1" dirty="0">
                <a:solidFill>
                  <a:schemeClr val="tx2"/>
                </a:solidFill>
              </a:rPr>
              <a:t>it was hard work, </a:t>
            </a:r>
            <a:r>
              <a:rPr lang="en-GB" sz="2200" i="1" dirty="0" smtClean="0">
                <a:solidFill>
                  <a:schemeClr val="tx2"/>
                </a:solidFill>
              </a:rPr>
              <a:t>I </a:t>
            </a:r>
            <a:r>
              <a:rPr lang="en-GB" sz="2200" i="1" dirty="0">
                <a:solidFill>
                  <a:schemeClr val="tx2"/>
                </a:solidFill>
              </a:rPr>
              <a:t>think perhaps that might have worked a bit better in many ways</a:t>
            </a:r>
            <a:r>
              <a:rPr lang="en-GB" sz="2200" i="1" dirty="0" smtClean="0">
                <a:solidFill>
                  <a:schemeClr val="tx2"/>
                </a:solidFill>
              </a:rPr>
              <a:t>.’</a:t>
            </a:r>
          </a:p>
          <a:p>
            <a:pPr marL="0" indent="0">
              <a:buNone/>
            </a:pPr>
            <a:endParaRPr lang="en-GB" sz="2200" i="1" dirty="0">
              <a:solidFill>
                <a:schemeClr val="tx2"/>
              </a:solidFill>
            </a:endParaRPr>
          </a:p>
          <a:p>
            <a:pPr marL="0" indent="0">
              <a:buNone/>
            </a:pPr>
            <a:r>
              <a:rPr lang="en-GB" sz="2200" i="1" dirty="0" smtClean="0">
                <a:solidFill>
                  <a:schemeClr val="tx2"/>
                </a:solidFill>
              </a:rPr>
              <a:t>That’s </a:t>
            </a:r>
            <a:r>
              <a:rPr lang="en-GB" sz="2200" i="1" dirty="0">
                <a:solidFill>
                  <a:schemeClr val="tx2"/>
                </a:solidFill>
              </a:rPr>
              <a:t>why I think a balance (is </a:t>
            </a:r>
            <a:r>
              <a:rPr lang="en-GB" sz="2200" i="1" dirty="0" smtClean="0">
                <a:solidFill>
                  <a:schemeClr val="tx2"/>
                </a:solidFill>
              </a:rPr>
              <a:t>needed). But to </a:t>
            </a:r>
            <a:r>
              <a:rPr lang="en-GB" sz="2200" i="1" dirty="0">
                <a:solidFill>
                  <a:schemeClr val="tx2"/>
                </a:solidFill>
              </a:rPr>
              <a:t>have </a:t>
            </a:r>
            <a:r>
              <a:rPr lang="en-GB" sz="2200" i="1" dirty="0" smtClean="0">
                <a:solidFill>
                  <a:schemeClr val="tx2"/>
                </a:solidFill>
              </a:rPr>
              <a:t>a little </a:t>
            </a:r>
            <a:r>
              <a:rPr lang="en-GB" sz="2200" i="1" dirty="0">
                <a:solidFill>
                  <a:schemeClr val="tx2"/>
                </a:solidFill>
              </a:rPr>
              <a:t>bit of an </a:t>
            </a:r>
            <a:r>
              <a:rPr lang="en-GB" sz="2200" i="1" dirty="0" smtClean="0">
                <a:solidFill>
                  <a:schemeClr val="tx2"/>
                </a:solidFill>
              </a:rPr>
              <a:t>outcome</a:t>
            </a:r>
            <a:r>
              <a:rPr lang="en-GB" sz="2200" i="1" dirty="0">
                <a:solidFill>
                  <a:schemeClr val="tx2"/>
                </a:solidFill>
              </a:rPr>
              <a:t>, </a:t>
            </a:r>
            <a:r>
              <a:rPr lang="en-GB" sz="2200" i="1" dirty="0" smtClean="0">
                <a:solidFill>
                  <a:schemeClr val="tx2"/>
                </a:solidFill>
              </a:rPr>
              <a:t>even </a:t>
            </a:r>
            <a:r>
              <a:rPr lang="en-GB" sz="2200" i="1" dirty="0">
                <a:solidFill>
                  <a:schemeClr val="tx2"/>
                </a:solidFill>
              </a:rPr>
              <a:t>if it’s agreed upon by the group, </a:t>
            </a:r>
            <a:r>
              <a:rPr lang="en-GB" sz="2200" i="1" dirty="0" smtClean="0">
                <a:solidFill>
                  <a:schemeClr val="tx2"/>
                </a:solidFill>
              </a:rPr>
              <a:t>it’s </a:t>
            </a:r>
            <a:r>
              <a:rPr lang="en-GB" sz="2200" i="1" dirty="0">
                <a:solidFill>
                  <a:schemeClr val="tx2"/>
                </a:solidFill>
              </a:rPr>
              <a:t>not prescribed, might be helpful to direct thinking.’ </a:t>
            </a:r>
          </a:p>
          <a:p>
            <a:pPr marL="0" indent="0">
              <a:buNone/>
            </a:pPr>
            <a:endParaRPr lang="en-GB" dirty="0" smtClean="0"/>
          </a:p>
        </p:txBody>
      </p:sp>
    </p:spTree>
    <p:extLst>
      <p:ext uri="{BB962C8B-B14F-4D97-AF65-F5344CB8AC3E}">
        <p14:creationId xmlns:p14="http://schemas.microsoft.com/office/powerpoint/2010/main" val="10699661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5495" y="735846"/>
            <a:ext cx="8229600" cy="507556"/>
          </a:xfrm>
        </p:spPr>
        <p:txBody>
          <a:bodyPr/>
          <a:lstStyle/>
          <a:p>
            <a:r>
              <a:rPr lang="en-GB" dirty="0" smtClean="0"/>
              <a:t>Tensions within the </a:t>
            </a:r>
            <a:r>
              <a:rPr lang="en-GB" dirty="0" err="1" smtClean="0"/>
              <a:t>eCoP</a:t>
            </a:r>
            <a:r>
              <a:rPr lang="en-GB" dirty="0" smtClean="0"/>
              <a:t> model</a:t>
            </a:r>
            <a:endParaRPr lang="en-GB" dirty="0"/>
          </a:p>
        </p:txBody>
      </p:sp>
      <p:sp>
        <p:nvSpPr>
          <p:cNvPr id="3" name="Content Placeholder 2"/>
          <p:cNvSpPr>
            <a:spLocks noGrp="1"/>
          </p:cNvSpPr>
          <p:nvPr>
            <p:ph idx="1"/>
          </p:nvPr>
        </p:nvSpPr>
        <p:spPr>
          <a:xfrm>
            <a:off x="249382" y="1729047"/>
            <a:ext cx="8229600" cy="4710525"/>
          </a:xfrm>
        </p:spPr>
        <p:txBody>
          <a:bodyPr/>
          <a:lstStyle/>
          <a:p>
            <a:pPr marL="0" indent="0">
              <a:buNone/>
            </a:pPr>
            <a:r>
              <a:rPr lang="en-GB" sz="2800" dirty="0" smtClean="0">
                <a:solidFill>
                  <a:srgbClr val="0070C0"/>
                </a:solidFill>
              </a:rPr>
              <a:t>Developing a community</a:t>
            </a:r>
          </a:p>
          <a:p>
            <a:pPr marL="0" indent="0">
              <a:buNone/>
            </a:pPr>
            <a:endParaRPr lang="en-GB" sz="2800" dirty="0"/>
          </a:p>
          <a:p>
            <a:pPr marL="0" indent="0">
              <a:buNone/>
            </a:pPr>
            <a:r>
              <a:rPr lang="en-GB" sz="2200" i="1" dirty="0">
                <a:solidFill>
                  <a:schemeClr val="tx2"/>
                </a:solidFill>
              </a:rPr>
              <a:t>‘I think there’s something to be said of trying cement that rapport early on so that you get the buy in for what you plan later. </a:t>
            </a:r>
            <a:endParaRPr lang="en-GB" sz="2200" i="1" dirty="0" smtClean="0">
              <a:solidFill>
                <a:schemeClr val="tx2"/>
              </a:solidFill>
            </a:endParaRPr>
          </a:p>
          <a:p>
            <a:pPr marL="0" indent="0">
              <a:buNone/>
            </a:pPr>
            <a:endParaRPr lang="en-GB" sz="2200" i="1" dirty="0">
              <a:solidFill>
                <a:schemeClr val="tx2"/>
              </a:solidFill>
            </a:endParaRPr>
          </a:p>
          <a:p>
            <a:pPr marL="0" indent="0">
              <a:buNone/>
            </a:pPr>
            <a:r>
              <a:rPr lang="en-GB" sz="2200" i="1" dirty="0" smtClean="0">
                <a:solidFill>
                  <a:schemeClr val="tx2"/>
                </a:solidFill>
              </a:rPr>
              <a:t>‘Forming </a:t>
            </a:r>
            <a:r>
              <a:rPr lang="en-GB" sz="2200" i="1" dirty="0">
                <a:solidFill>
                  <a:schemeClr val="tx2"/>
                </a:solidFill>
              </a:rPr>
              <a:t>the group is often a real challenge, because you’ve probably got about two or three members who are there as permanent staff</a:t>
            </a:r>
            <a:r>
              <a:rPr lang="en-GB" sz="2200" i="1" dirty="0" smtClean="0">
                <a:solidFill>
                  <a:schemeClr val="tx2"/>
                </a:solidFill>
              </a:rPr>
              <a:t>…. </a:t>
            </a:r>
            <a:r>
              <a:rPr lang="en-GB" sz="2200" i="1" dirty="0">
                <a:solidFill>
                  <a:schemeClr val="tx2"/>
                </a:solidFill>
              </a:rPr>
              <a:t>So, every three meetings or so there’s </a:t>
            </a:r>
            <a:r>
              <a:rPr lang="en-GB" sz="2200" i="1" dirty="0" smtClean="0">
                <a:solidFill>
                  <a:schemeClr val="tx2"/>
                </a:solidFill>
              </a:rPr>
              <a:t>a </a:t>
            </a:r>
            <a:r>
              <a:rPr lang="en-GB" sz="2200" i="1" dirty="0">
                <a:solidFill>
                  <a:schemeClr val="tx2"/>
                </a:solidFill>
              </a:rPr>
              <a:t>different group dynamic.’</a:t>
            </a:r>
          </a:p>
          <a:p>
            <a:pPr marL="0" indent="0">
              <a:buNone/>
            </a:pPr>
            <a:endParaRPr lang="en-GB" dirty="0"/>
          </a:p>
          <a:p>
            <a:endParaRPr lang="en-GB" dirty="0" smtClean="0"/>
          </a:p>
        </p:txBody>
      </p:sp>
    </p:spTree>
    <p:extLst>
      <p:ext uri="{BB962C8B-B14F-4D97-AF65-F5344CB8AC3E}">
        <p14:creationId xmlns:p14="http://schemas.microsoft.com/office/powerpoint/2010/main" val="6877717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4178"/>
            <a:ext cx="8229600" cy="842206"/>
          </a:xfrm>
        </p:spPr>
        <p:txBody>
          <a:bodyPr/>
          <a:lstStyle/>
          <a:p>
            <a:r>
              <a:rPr lang="en-GB" dirty="0" err="1" smtClean="0"/>
              <a:t>eCoP</a:t>
            </a:r>
            <a:r>
              <a:rPr lang="en-GB" dirty="0" smtClean="0"/>
              <a:t> and beyond</a:t>
            </a:r>
            <a:r>
              <a:rPr lang="mr-IN" dirty="0" smtClean="0"/>
              <a:t>…</a:t>
            </a:r>
            <a:r>
              <a:rPr lang="en-GB" dirty="0" smtClean="0"/>
              <a:t>.</a:t>
            </a:r>
            <a:endParaRPr lang="en-GB" dirty="0"/>
          </a:p>
        </p:txBody>
      </p:sp>
      <p:sp>
        <p:nvSpPr>
          <p:cNvPr id="3" name="Content Placeholder 2"/>
          <p:cNvSpPr>
            <a:spLocks noGrp="1"/>
          </p:cNvSpPr>
          <p:nvPr>
            <p:ph idx="1"/>
          </p:nvPr>
        </p:nvSpPr>
        <p:spPr>
          <a:xfrm>
            <a:off x="194379" y="1736384"/>
            <a:ext cx="8761361" cy="4572976"/>
          </a:xfrm>
        </p:spPr>
        <p:txBody>
          <a:bodyPr>
            <a:normAutofit fontScale="62500" lnSpcReduction="20000"/>
          </a:bodyPr>
          <a:lstStyle/>
          <a:p>
            <a:pPr marL="0" indent="0">
              <a:buNone/>
            </a:pPr>
            <a:endParaRPr lang="en-GB" sz="2000" dirty="0"/>
          </a:p>
          <a:p>
            <a:r>
              <a:rPr lang="en-GB" sz="2600" b="1" dirty="0" smtClean="0"/>
              <a:t>Collaboration</a:t>
            </a:r>
            <a:r>
              <a:rPr lang="en-GB" sz="2600" dirty="0" smtClean="0"/>
              <a:t> with Birbeck, UCL, </a:t>
            </a:r>
            <a:r>
              <a:rPr lang="en-GB" sz="2600" dirty="0" smtClean="0"/>
              <a:t>Harvard Academy of </a:t>
            </a:r>
            <a:r>
              <a:rPr lang="en-GB" sz="2600" dirty="0"/>
              <a:t>E</a:t>
            </a:r>
            <a:r>
              <a:rPr lang="en-GB" sz="2600" dirty="0" smtClean="0"/>
              <a:t>ducators , </a:t>
            </a:r>
            <a:r>
              <a:rPr lang="en-GB" sz="2600" dirty="0" smtClean="0"/>
              <a:t>Australian Council of </a:t>
            </a:r>
            <a:r>
              <a:rPr lang="en-GB" sz="2600" dirty="0"/>
              <a:t>E</a:t>
            </a:r>
            <a:r>
              <a:rPr lang="en-GB" sz="2600" dirty="0" smtClean="0"/>
              <a:t>ducational </a:t>
            </a:r>
            <a:r>
              <a:rPr lang="en-GB" sz="2600" dirty="0"/>
              <a:t>R</a:t>
            </a:r>
            <a:r>
              <a:rPr lang="en-GB" sz="2600" dirty="0" smtClean="0"/>
              <a:t>esearch, </a:t>
            </a:r>
            <a:r>
              <a:rPr lang="en-GB" sz="2600" smtClean="0"/>
              <a:t>THEnet</a:t>
            </a:r>
            <a:endParaRPr lang="en-GB" sz="2600" dirty="0" smtClean="0"/>
          </a:p>
          <a:p>
            <a:endParaRPr lang="en-GB" sz="2600" dirty="0"/>
          </a:p>
          <a:p>
            <a:r>
              <a:rPr lang="en-GB" sz="2600" b="1" dirty="0"/>
              <a:t>Students as partners </a:t>
            </a:r>
            <a:r>
              <a:rPr lang="en-GB" sz="2600" dirty="0"/>
              <a:t>in conference presentations, student shapers, elective and SCP students all involved in course design and </a:t>
            </a:r>
            <a:r>
              <a:rPr lang="en-GB" sz="2600" dirty="0" smtClean="0"/>
              <a:t>research</a:t>
            </a:r>
            <a:endParaRPr lang="en-GB" sz="2600" dirty="0"/>
          </a:p>
          <a:p>
            <a:pPr marL="0" indent="0">
              <a:buNone/>
            </a:pPr>
            <a:endParaRPr lang="en-GB" sz="2600" dirty="0"/>
          </a:p>
          <a:p>
            <a:r>
              <a:rPr lang="en-GB" sz="2600" b="1" dirty="0" smtClean="0"/>
              <a:t>Innovation </a:t>
            </a:r>
            <a:r>
              <a:rPr lang="en-GB" sz="2600" dirty="0" smtClean="0"/>
              <a:t>founders of leading national think tanks in SA and Longitudinal clerkships, courses and projects are all designed around the concept of </a:t>
            </a:r>
            <a:r>
              <a:rPr lang="en-GB" sz="2600" b="1" dirty="0" smtClean="0"/>
              <a:t>evidence-based</a:t>
            </a:r>
            <a:r>
              <a:rPr lang="en-GB" sz="2600" dirty="0" smtClean="0"/>
              <a:t> </a:t>
            </a:r>
            <a:r>
              <a:rPr lang="en-GB" sz="2600" b="1" dirty="0"/>
              <a:t>r</a:t>
            </a:r>
            <a:r>
              <a:rPr lang="en-GB" sz="2600" b="1" dirty="0" smtClean="0"/>
              <a:t>eal-world learning that makes a difference</a:t>
            </a:r>
          </a:p>
          <a:p>
            <a:pPr marL="0" indent="0">
              <a:buNone/>
            </a:pPr>
            <a:endParaRPr lang="en-GB" sz="2600" dirty="0"/>
          </a:p>
          <a:p>
            <a:r>
              <a:rPr lang="en-GB" sz="2600" b="1" dirty="0" smtClean="0"/>
              <a:t>Research output- contributing to literature through </a:t>
            </a:r>
            <a:r>
              <a:rPr lang="en-GB" sz="2600" dirty="0" smtClean="0"/>
              <a:t>research </a:t>
            </a:r>
            <a:r>
              <a:rPr lang="en-GB" sz="2600" dirty="0"/>
              <a:t>projects, publications and </a:t>
            </a:r>
            <a:r>
              <a:rPr lang="en-GB" sz="2600" dirty="0" smtClean="0"/>
              <a:t>presentations/workshops including our admin team and managers</a:t>
            </a:r>
            <a:endParaRPr lang="en-GB" sz="2600" dirty="0"/>
          </a:p>
          <a:p>
            <a:pPr>
              <a:buFontTx/>
              <a:buChar char="-"/>
            </a:pPr>
            <a:endParaRPr lang="en-GB" sz="2600" dirty="0"/>
          </a:p>
          <a:p>
            <a:r>
              <a:rPr lang="en-GB" sz="2600" b="1" dirty="0"/>
              <a:t>Transformational development </a:t>
            </a:r>
            <a:r>
              <a:rPr lang="en-GB" sz="2600" dirty="0"/>
              <a:t>of team members: wellbeing Wednesdays, Resilience in Medical Education workshop, theatre trips, journal clubs, </a:t>
            </a:r>
            <a:r>
              <a:rPr lang="en-GB" sz="2600" dirty="0" err="1"/>
              <a:t>Wellcome</a:t>
            </a:r>
            <a:r>
              <a:rPr lang="en-GB" sz="2600" dirty="0"/>
              <a:t> institute, </a:t>
            </a:r>
          </a:p>
          <a:p>
            <a:endParaRPr lang="en-GB" sz="2600" dirty="0" smtClean="0"/>
          </a:p>
          <a:p>
            <a:r>
              <a:rPr lang="en-GB" sz="2600" b="1" dirty="0" smtClean="0"/>
              <a:t>Award winning </a:t>
            </a:r>
            <a:r>
              <a:rPr lang="en-GB" sz="2600" dirty="0" smtClean="0"/>
              <a:t>CATE </a:t>
            </a:r>
            <a:r>
              <a:rPr lang="en-GB" sz="2600" dirty="0" err="1" smtClean="0"/>
              <a:t>AdvanceHE</a:t>
            </a:r>
            <a:r>
              <a:rPr lang="en-GB" sz="2600" dirty="0" smtClean="0"/>
              <a:t> team excellence in teaching award </a:t>
            </a:r>
            <a:endParaRPr lang="en-GB" sz="2600" dirty="0"/>
          </a:p>
          <a:p>
            <a:pPr>
              <a:buFontTx/>
              <a:buChar char="-"/>
            </a:pPr>
            <a:endParaRPr lang="en-GB" sz="2600" dirty="0" smtClean="0"/>
          </a:p>
          <a:p>
            <a:pPr marL="0" indent="0">
              <a:buNone/>
            </a:pPr>
            <a:endParaRPr lang="en-GB" sz="2600" dirty="0" smtClean="0"/>
          </a:p>
          <a:p>
            <a:pPr marL="0" indent="0">
              <a:buNone/>
            </a:pPr>
            <a:endParaRPr lang="en-GB" sz="2000" dirty="0"/>
          </a:p>
        </p:txBody>
      </p:sp>
    </p:spTree>
    <p:extLst>
      <p:ext uri="{BB962C8B-B14F-4D97-AF65-F5344CB8AC3E}">
        <p14:creationId xmlns:p14="http://schemas.microsoft.com/office/powerpoint/2010/main" val="52858681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611188" y="1700213"/>
            <a:ext cx="7543800" cy="4457700"/>
          </a:xfrm>
        </p:spPr>
        <p:txBody>
          <a:bodyPr/>
          <a:lstStyle/>
          <a:p>
            <a:pPr marL="0" indent="0" algn="just">
              <a:buNone/>
              <a:defRPr/>
            </a:pPr>
            <a:endParaRPr lang="en-GB" altLang="en-US" dirty="0" smtClean="0">
              <a:solidFill>
                <a:srgbClr val="003D81"/>
              </a:solidFill>
            </a:endParaRPr>
          </a:p>
          <a:p>
            <a:pPr marL="0" indent="0" algn="just">
              <a:buNone/>
              <a:defRPr/>
            </a:pPr>
            <a:endParaRPr lang="en-GB" altLang="en-US" dirty="0">
              <a:solidFill>
                <a:srgbClr val="003D81"/>
              </a:solidFill>
            </a:endParaRPr>
          </a:p>
          <a:p>
            <a:pPr algn="just">
              <a:defRPr/>
            </a:pPr>
            <a:r>
              <a:rPr lang="en-GB" altLang="en-US" sz="2000" dirty="0" smtClean="0">
                <a:solidFill>
                  <a:srgbClr val="003D81"/>
                </a:solidFill>
              </a:rPr>
              <a:t>Team that sits within SPH, develop and deliver community based courses across the six years of MBBS curriculum teaching over 1500 medical students every year</a:t>
            </a:r>
          </a:p>
          <a:p>
            <a:pPr marL="0" indent="0" algn="just">
              <a:buNone/>
              <a:defRPr/>
            </a:pPr>
            <a:endParaRPr lang="en-GB" altLang="en-US" sz="2000" dirty="0" smtClean="0">
              <a:solidFill>
                <a:srgbClr val="003D81"/>
              </a:solidFill>
            </a:endParaRPr>
          </a:p>
          <a:p>
            <a:pPr algn="just">
              <a:defRPr/>
            </a:pPr>
            <a:r>
              <a:rPr lang="en-GB" altLang="en-US" sz="2000" dirty="0" smtClean="0">
                <a:solidFill>
                  <a:srgbClr val="003D81"/>
                </a:solidFill>
              </a:rPr>
              <a:t>Over 30 in the team </a:t>
            </a:r>
            <a:r>
              <a:rPr lang="mr-IN" altLang="en-US" sz="2000" dirty="0" smtClean="0">
                <a:solidFill>
                  <a:srgbClr val="003D81"/>
                </a:solidFill>
              </a:rPr>
              <a:t>–</a:t>
            </a:r>
            <a:r>
              <a:rPr lang="en-GB" altLang="en-US" sz="2000" dirty="0" smtClean="0">
                <a:solidFill>
                  <a:srgbClr val="003D81"/>
                </a:solidFill>
              </a:rPr>
              <a:t> admin/managers, trainee doctors on rotation, teaching fellows, researchers, academics </a:t>
            </a:r>
          </a:p>
          <a:p>
            <a:pPr marL="0" indent="0" algn="just">
              <a:buNone/>
              <a:defRPr/>
            </a:pPr>
            <a:endParaRPr lang="en-GB" altLang="en-US" sz="2000" dirty="0" smtClean="0">
              <a:solidFill>
                <a:srgbClr val="003D81"/>
              </a:solidFill>
            </a:endParaRPr>
          </a:p>
          <a:p>
            <a:pPr algn="just">
              <a:defRPr/>
            </a:pPr>
            <a:r>
              <a:rPr lang="en-GB" altLang="en-US" sz="2000" b="1" dirty="0" smtClean="0">
                <a:solidFill>
                  <a:schemeClr val="tx2"/>
                </a:solidFill>
              </a:rPr>
              <a:t>Our vision </a:t>
            </a:r>
            <a:r>
              <a:rPr lang="en-GB" altLang="en-US" sz="2000" dirty="0" smtClean="0">
                <a:solidFill>
                  <a:schemeClr val="tx2"/>
                </a:solidFill>
              </a:rPr>
              <a:t>- to direct our educational innovation and research towards addressing the health needs of our patients, developing doctors </a:t>
            </a:r>
            <a:r>
              <a:rPr lang="en-US" sz="2000" dirty="0" smtClean="0">
                <a:solidFill>
                  <a:schemeClr val="tx2"/>
                </a:solidFill>
              </a:rPr>
              <a:t>who can apply sociocultural, scientific and leadership skills in real world healthcare settings.</a:t>
            </a:r>
            <a:endParaRPr lang="en-GB" altLang="en-US" sz="2000" dirty="0" smtClean="0">
              <a:solidFill>
                <a:schemeClr val="tx2"/>
              </a:solidFill>
            </a:endParaRPr>
          </a:p>
          <a:p>
            <a:pPr algn="ctr">
              <a:defRPr/>
            </a:pPr>
            <a:endParaRPr lang="en-GB" altLang="en-US" dirty="0" smtClean="0">
              <a:solidFill>
                <a:srgbClr val="000090"/>
              </a:solidFill>
            </a:endParaRPr>
          </a:p>
          <a:p>
            <a:pPr marL="0" indent="0">
              <a:buNone/>
              <a:defRPr/>
            </a:pPr>
            <a:r>
              <a:rPr lang="en-GB" altLang="en-US" dirty="0" smtClean="0">
                <a:solidFill>
                  <a:srgbClr val="003D81"/>
                </a:solidFill>
              </a:rPr>
              <a:t>                  </a:t>
            </a:r>
          </a:p>
          <a:p>
            <a:pPr algn="ctr">
              <a:defRPr/>
            </a:pPr>
            <a:endParaRPr lang="en-GB" altLang="en-US" dirty="0" smtClean="0">
              <a:solidFill>
                <a:srgbClr val="003D81"/>
              </a:solidFill>
            </a:endParaRPr>
          </a:p>
          <a:p>
            <a:pPr algn="ctr">
              <a:defRPr/>
            </a:pPr>
            <a:endParaRPr lang="en-GB" altLang="en-US" dirty="0" smtClean="0">
              <a:solidFill>
                <a:srgbClr val="003D81"/>
              </a:solidFill>
            </a:endParaRPr>
          </a:p>
          <a:p>
            <a:pPr>
              <a:defRPr/>
            </a:pPr>
            <a:endParaRPr lang="en-GB" altLang="en-US" dirty="0" smtClean="0">
              <a:solidFill>
                <a:srgbClr val="003D81"/>
              </a:solidFill>
            </a:endParaRPr>
          </a:p>
          <a:p>
            <a:pPr>
              <a:defRPr/>
            </a:pPr>
            <a:endParaRPr lang="en-GB" altLang="en-US" dirty="0" smtClean="0">
              <a:solidFill>
                <a:srgbClr val="003D81"/>
              </a:solidFill>
            </a:endParaRPr>
          </a:p>
          <a:p>
            <a:pPr>
              <a:defRPr/>
            </a:pPr>
            <a:r>
              <a:rPr lang="en-US" altLang="en-US" dirty="0" smtClean="0"/>
              <a:t>     </a:t>
            </a:r>
          </a:p>
        </p:txBody>
      </p:sp>
      <p:sp>
        <p:nvSpPr>
          <p:cNvPr id="2" name="Title 1"/>
          <p:cNvSpPr>
            <a:spLocks noGrp="1"/>
          </p:cNvSpPr>
          <p:nvPr>
            <p:ph type="title"/>
          </p:nvPr>
        </p:nvSpPr>
        <p:spPr>
          <a:xfrm>
            <a:off x="490451" y="978690"/>
            <a:ext cx="8229600" cy="842206"/>
          </a:xfrm>
        </p:spPr>
        <p:txBody>
          <a:bodyPr/>
          <a:lstStyle/>
          <a:p>
            <a:r>
              <a:rPr lang="en-US" dirty="0" smtClean="0"/>
              <a:t>Undergraduate Primary Care Education </a:t>
            </a:r>
            <a:endParaRPr lang="en-US" dirty="0"/>
          </a:p>
        </p:txBody>
      </p:sp>
    </p:spTree>
    <p:extLst>
      <p:ext uri="{BB962C8B-B14F-4D97-AF65-F5344CB8AC3E}">
        <p14:creationId xmlns:p14="http://schemas.microsoft.com/office/powerpoint/2010/main" val="308096779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74320" y="1287780"/>
            <a:ext cx="8412480" cy="4702905"/>
          </a:xfrm>
        </p:spPr>
        <p:txBody>
          <a:bodyPr/>
          <a:lstStyle/>
          <a:p>
            <a:pPr marL="0" indent="0" algn="ctr">
              <a:buNone/>
            </a:pPr>
            <a:r>
              <a:rPr lang="en-US" sz="2800" b="1" dirty="0" smtClean="0"/>
              <a:t>Thank you</a:t>
            </a:r>
            <a:endParaRPr lang="en-GB" sz="2800" b="1" dirty="0"/>
          </a:p>
          <a:p>
            <a:pPr marL="0" indent="0" algn="ctr">
              <a:buNone/>
            </a:pPr>
            <a:r>
              <a:rPr lang="en-US" sz="2800" b="1" dirty="0" smtClean="0"/>
              <a:t> questions?</a:t>
            </a:r>
          </a:p>
          <a:p>
            <a:pPr marL="0" indent="0">
              <a:buNone/>
            </a:pPr>
            <a:endParaRPr lang="en-US" dirty="0" smtClean="0"/>
          </a:p>
          <a:p>
            <a:pPr marL="0" indent="0">
              <a:buNone/>
            </a:pPr>
            <a:endParaRPr lang="en-US" dirty="0"/>
          </a:p>
        </p:txBody>
      </p:sp>
      <p:sp>
        <p:nvSpPr>
          <p:cNvPr id="4" name="Text Placeholder 3"/>
          <p:cNvSpPr>
            <a:spLocks noGrp="1"/>
          </p:cNvSpPr>
          <p:nvPr>
            <p:ph type="body" sz="quarter" idx="10"/>
          </p:nvPr>
        </p:nvSpPr>
        <p:spPr/>
        <p:txBody>
          <a:bodyPr/>
          <a:lstStyle/>
          <a:p>
            <a:endParaRPr lang="en-US"/>
          </a:p>
        </p:txBody>
      </p:sp>
      <p:sp>
        <p:nvSpPr>
          <p:cNvPr id="5" name="Text Placeholder 4"/>
          <p:cNvSpPr>
            <a:spLocks noGrp="1"/>
          </p:cNvSpPr>
          <p:nvPr>
            <p:ph type="body" sz="quarter" idx="12"/>
          </p:nvPr>
        </p:nvSpPr>
        <p:spPr/>
        <p:txBody>
          <a:bodyPr/>
          <a:lstStyle/>
          <a:p>
            <a:endParaRPr lang="en-US"/>
          </a:p>
        </p:txBody>
      </p:sp>
      <p:pic>
        <p:nvPicPr>
          <p:cNvPr id="6" name="Picture 5"/>
          <p:cNvPicPr>
            <a:picLocks noChangeAspect="1"/>
          </p:cNvPicPr>
          <p:nvPr/>
        </p:nvPicPr>
        <p:blipFill>
          <a:blip r:embed="rId2"/>
          <a:stretch>
            <a:fillRect/>
          </a:stretch>
        </p:blipFill>
        <p:spPr>
          <a:xfrm>
            <a:off x="2530638" y="2701181"/>
            <a:ext cx="3810000" cy="3670300"/>
          </a:xfrm>
          <a:prstGeom prst="rect">
            <a:avLst/>
          </a:prstGeom>
        </p:spPr>
      </p:pic>
    </p:spTree>
    <p:extLst>
      <p:ext uri="{BB962C8B-B14F-4D97-AF65-F5344CB8AC3E}">
        <p14:creationId xmlns:p14="http://schemas.microsoft.com/office/powerpoint/2010/main" val="373067197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14071" y="1096687"/>
            <a:ext cx="8229600" cy="507556"/>
          </a:xfrm>
        </p:spPr>
        <p:txBody>
          <a:bodyPr/>
          <a:lstStyle/>
          <a:p>
            <a:r>
              <a:rPr lang="en-GB" dirty="0" smtClean="0"/>
              <a:t>Drivers for change</a:t>
            </a:r>
            <a:br>
              <a:rPr lang="en-GB" dirty="0" smtClean="0"/>
            </a:br>
            <a:r>
              <a:rPr lang="en-GB" dirty="0" smtClean="0"/>
              <a:t> </a:t>
            </a:r>
            <a:endParaRPr lang="en-GB" dirty="0"/>
          </a:p>
        </p:txBody>
      </p:sp>
      <p:sp>
        <p:nvSpPr>
          <p:cNvPr id="8" name="Content Placeholder 7"/>
          <p:cNvSpPr>
            <a:spLocks noGrp="1"/>
          </p:cNvSpPr>
          <p:nvPr>
            <p:ph idx="1"/>
          </p:nvPr>
        </p:nvSpPr>
        <p:spPr>
          <a:xfrm>
            <a:off x="114071" y="1743398"/>
            <a:ext cx="8597900" cy="4921100"/>
          </a:xfrm>
        </p:spPr>
        <p:txBody>
          <a:bodyPr/>
          <a:lstStyle/>
          <a:p>
            <a:pPr marL="0" indent="0">
              <a:buNone/>
            </a:pPr>
            <a:r>
              <a:rPr lang="en-GB" sz="2000" b="1" dirty="0" smtClean="0">
                <a:solidFill>
                  <a:srgbClr val="0085CA"/>
                </a:solidFill>
              </a:rPr>
              <a:t>New Learning and Teaching </a:t>
            </a:r>
            <a:r>
              <a:rPr lang="en-GB" sz="2000" b="1" dirty="0">
                <a:solidFill>
                  <a:srgbClr val="0085CA"/>
                </a:solidFill>
              </a:rPr>
              <a:t>S</a:t>
            </a:r>
            <a:r>
              <a:rPr lang="en-GB" sz="2000" b="1" dirty="0" smtClean="0">
                <a:solidFill>
                  <a:srgbClr val="0085CA"/>
                </a:solidFill>
              </a:rPr>
              <a:t>trategy at Imperial</a:t>
            </a:r>
          </a:p>
          <a:p>
            <a:r>
              <a:rPr lang="en-GB" b="1" dirty="0" smtClean="0"/>
              <a:t>Pedagogic transformation </a:t>
            </a:r>
          </a:p>
          <a:p>
            <a:r>
              <a:rPr lang="en-GB" b="1" dirty="0" smtClean="0"/>
              <a:t>Evidence based </a:t>
            </a:r>
            <a:r>
              <a:rPr lang="en-GB" dirty="0" smtClean="0"/>
              <a:t>education </a:t>
            </a:r>
          </a:p>
          <a:p>
            <a:r>
              <a:rPr lang="en-GB" dirty="0" smtClean="0"/>
              <a:t>‘</a:t>
            </a:r>
            <a:r>
              <a:rPr lang="en-GB" b="1" dirty="0" smtClean="0"/>
              <a:t>Inclusive excellence</a:t>
            </a:r>
            <a:r>
              <a:rPr lang="en-GB" dirty="0" smtClean="0"/>
              <a:t>’ for students and staff</a:t>
            </a:r>
          </a:p>
          <a:p>
            <a:r>
              <a:rPr lang="en-GB" dirty="0" smtClean="0"/>
              <a:t>Embracing </a:t>
            </a:r>
            <a:r>
              <a:rPr lang="en-GB" b="1" dirty="0" smtClean="0"/>
              <a:t>innovation</a:t>
            </a:r>
            <a:r>
              <a:rPr lang="en-GB" dirty="0" smtClean="0"/>
              <a:t> </a:t>
            </a:r>
          </a:p>
          <a:p>
            <a:r>
              <a:rPr lang="en-GB" dirty="0" smtClean="0"/>
              <a:t>Outward looking </a:t>
            </a:r>
            <a:r>
              <a:rPr lang="mr-IN" dirty="0" smtClean="0"/>
              <a:t>–</a:t>
            </a:r>
            <a:r>
              <a:rPr lang="en-GB" dirty="0" smtClean="0"/>
              <a:t> </a:t>
            </a:r>
            <a:r>
              <a:rPr lang="en-GB" b="1" dirty="0" smtClean="0"/>
              <a:t>real world </a:t>
            </a:r>
            <a:r>
              <a:rPr lang="en-GB" dirty="0" smtClean="0"/>
              <a:t>learning </a:t>
            </a:r>
          </a:p>
          <a:p>
            <a:endParaRPr lang="en-GB" dirty="0" smtClean="0"/>
          </a:p>
          <a:p>
            <a:pPr marL="0" indent="0">
              <a:buNone/>
            </a:pPr>
            <a:r>
              <a:rPr lang="en-GB" sz="2000" b="1" dirty="0" smtClean="0">
                <a:solidFill>
                  <a:srgbClr val="0085CA"/>
                </a:solidFill>
              </a:rPr>
              <a:t>Department drivers </a:t>
            </a:r>
          </a:p>
          <a:p>
            <a:r>
              <a:rPr lang="en-GB" b="1" dirty="0"/>
              <a:t>I</a:t>
            </a:r>
            <a:r>
              <a:rPr lang="en-GB" b="1" dirty="0" smtClean="0"/>
              <a:t>ncreased role Primary care </a:t>
            </a:r>
            <a:r>
              <a:rPr lang="en-GB" dirty="0" smtClean="0"/>
              <a:t>in MBBS - ensure quality and streamline work</a:t>
            </a:r>
          </a:p>
          <a:p>
            <a:r>
              <a:rPr lang="en-GB" dirty="0"/>
              <a:t>P</a:t>
            </a:r>
            <a:r>
              <a:rPr lang="en-GB" dirty="0" smtClean="0"/>
              <a:t>romote </a:t>
            </a:r>
            <a:r>
              <a:rPr lang="en-GB" b="1" dirty="0"/>
              <a:t>team cohesion and wellbeing </a:t>
            </a:r>
            <a:endParaRPr lang="en-GB" b="1" dirty="0" smtClean="0"/>
          </a:p>
          <a:p>
            <a:r>
              <a:rPr lang="en-GB" dirty="0" smtClean="0"/>
              <a:t>Building an </a:t>
            </a:r>
            <a:r>
              <a:rPr lang="en-GB" b="1" dirty="0" smtClean="0"/>
              <a:t>education- </a:t>
            </a:r>
            <a:r>
              <a:rPr lang="en-GB" b="1" dirty="0"/>
              <a:t>research </a:t>
            </a:r>
            <a:r>
              <a:rPr lang="en-GB" b="1" dirty="0" smtClean="0"/>
              <a:t>culture </a:t>
            </a:r>
          </a:p>
          <a:p>
            <a:r>
              <a:rPr lang="en-GB" dirty="0" smtClean="0"/>
              <a:t>Professional/personal </a:t>
            </a:r>
            <a:r>
              <a:rPr lang="en-GB" b="1" dirty="0"/>
              <a:t>development</a:t>
            </a:r>
            <a:r>
              <a:rPr lang="en-GB" dirty="0"/>
              <a:t> </a:t>
            </a:r>
            <a:r>
              <a:rPr lang="en-GB" dirty="0" smtClean="0"/>
              <a:t>of all the team </a:t>
            </a:r>
          </a:p>
          <a:p>
            <a:r>
              <a:rPr lang="en-GB" b="1" dirty="0" smtClean="0"/>
              <a:t>Social accountability </a:t>
            </a:r>
          </a:p>
          <a:p>
            <a:endParaRPr lang="en-GB" dirty="0" smtClean="0"/>
          </a:p>
          <a:p>
            <a:endParaRPr lang="en-GB" dirty="0"/>
          </a:p>
          <a:p>
            <a:pPr marL="0" indent="0">
              <a:buNone/>
            </a:pPr>
            <a:endParaRPr lang="en-GB" dirty="0"/>
          </a:p>
        </p:txBody>
      </p:sp>
      <p:sp>
        <p:nvSpPr>
          <p:cNvPr id="9" name="Text Placeholder 8"/>
          <p:cNvSpPr>
            <a:spLocks noGrp="1"/>
          </p:cNvSpPr>
          <p:nvPr>
            <p:ph type="body" sz="quarter" idx="10"/>
          </p:nvPr>
        </p:nvSpPr>
        <p:spPr/>
        <p:txBody>
          <a:bodyPr/>
          <a:lstStyle/>
          <a:p>
            <a:endParaRPr lang="en-GB" dirty="0"/>
          </a:p>
        </p:txBody>
      </p:sp>
      <p:sp>
        <p:nvSpPr>
          <p:cNvPr id="10" name="Text Placeholder 9"/>
          <p:cNvSpPr>
            <a:spLocks noGrp="1"/>
          </p:cNvSpPr>
          <p:nvPr>
            <p:ph type="body" sz="quarter" idx="12"/>
          </p:nvPr>
        </p:nvSpPr>
        <p:spPr/>
        <p:txBody>
          <a:bodyPr/>
          <a:lstStyle/>
          <a:p>
            <a:endParaRPr lang="en-GB" dirty="0"/>
          </a:p>
        </p:txBody>
      </p:sp>
      <p:pic>
        <p:nvPicPr>
          <p:cNvPr id="6" name="Picture 5"/>
          <p:cNvPicPr>
            <a:picLocks noChangeAspect="1"/>
          </p:cNvPicPr>
          <p:nvPr/>
        </p:nvPicPr>
        <p:blipFill>
          <a:blip r:embed="rId3"/>
          <a:stretch>
            <a:fillRect/>
          </a:stretch>
        </p:blipFill>
        <p:spPr>
          <a:xfrm>
            <a:off x="6108807" y="0"/>
            <a:ext cx="3035193" cy="2148507"/>
          </a:xfrm>
          <a:prstGeom prst="rect">
            <a:avLst/>
          </a:prstGeom>
        </p:spPr>
      </p:pic>
    </p:spTree>
    <p:extLst>
      <p:ext uri="{BB962C8B-B14F-4D97-AF65-F5344CB8AC3E}">
        <p14:creationId xmlns:p14="http://schemas.microsoft.com/office/powerpoint/2010/main" val="178609748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980352"/>
            <a:ext cx="8229600" cy="507556"/>
          </a:xfrm>
        </p:spPr>
        <p:txBody>
          <a:bodyPr/>
          <a:lstStyle/>
          <a:p>
            <a:r>
              <a:rPr lang="en-GB" b="1" dirty="0" smtClean="0">
                <a:solidFill>
                  <a:srgbClr val="003D81"/>
                </a:solidFill>
                <a:latin typeface="Arial" charset="0"/>
                <a:ea typeface="MS PGothic" charset="0"/>
              </a:rPr>
              <a:t>Translating </a:t>
            </a:r>
            <a:r>
              <a:rPr lang="en-GB" dirty="0" smtClean="0">
                <a:solidFill>
                  <a:srgbClr val="003D81"/>
                </a:solidFill>
                <a:latin typeface="Arial" charset="0"/>
                <a:ea typeface="MS PGothic" charset="0"/>
              </a:rPr>
              <a:t>vision and LT strategy</a:t>
            </a:r>
            <a:r>
              <a:rPr lang="en-GB" b="1" dirty="0" smtClean="0">
                <a:solidFill>
                  <a:srgbClr val="003D81"/>
                </a:solidFill>
                <a:latin typeface="Arial" charset="0"/>
                <a:ea typeface="MS PGothic" charset="0"/>
              </a:rPr>
              <a:t> </a:t>
            </a:r>
            <a:r>
              <a:rPr lang="en-GB" b="1" dirty="0">
                <a:solidFill>
                  <a:srgbClr val="003D81"/>
                </a:solidFill>
                <a:latin typeface="Arial" charset="0"/>
                <a:ea typeface="MS PGothic" charset="0"/>
              </a:rPr>
              <a:t>into </a:t>
            </a:r>
            <a:r>
              <a:rPr lang="en-GB" b="1" dirty="0" smtClean="0">
                <a:solidFill>
                  <a:srgbClr val="003D81"/>
                </a:solidFill>
                <a:latin typeface="Arial" charset="0"/>
                <a:ea typeface="MS PGothic" charset="0"/>
              </a:rPr>
              <a:t>process</a:t>
            </a:r>
            <a:endParaRPr lang="en-GB" dirty="0">
              <a:latin typeface="Impact" charset="0"/>
              <a:ea typeface="MS PGothic" charset="0"/>
            </a:endParaRPr>
          </a:p>
        </p:txBody>
      </p:sp>
      <p:sp>
        <p:nvSpPr>
          <p:cNvPr id="9219" name="Content Placeholder 2"/>
          <p:cNvSpPr>
            <a:spLocks noGrp="1"/>
          </p:cNvSpPr>
          <p:nvPr>
            <p:ph idx="1"/>
          </p:nvPr>
        </p:nvSpPr>
        <p:spPr>
          <a:xfrm>
            <a:off x="1042988" y="1412875"/>
            <a:ext cx="7543800" cy="5132388"/>
          </a:xfrm>
        </p:spPr>
        <p:txBody>
          <a:bodyPr/>
          <a:lstStyle/>
          <a:p>
            <a:endParaRPr lang="en-GB" dirty="0">
              <a:solidFill>
                <a:srgbClr val="1B0807"/>
              </a:solidFill>
              <a:latin typeface="Arial" charset="0"/>
              <a:ea typeface="MS PGothic" charset="0"/>
            </a:endParaRPr>
          </a:p>
          <a:p>
            <a:endParaRPr lang="en-GB" dirty="0">
              <a:latin typeface="Arial" charset="0"/>
              <a:ea typeface="MS PGothic" charset="0"/>
            </a:endParaRPr>
          </a:p>
        </p:txBody>
      </p:sp>
      <p:graphicFrame>
        <p:nvGraphicFramePr>
          <p:cNvPr id="4" name="Diagram 3"/>
          <p:cNvGraphicFramePr/>
          <p:nvPr>
            <p:extLst>
              <p:ext uri="{D42A27DB-BD31-4B8C-83A1-F6EECF244321}">
                <p14:modId xmlns:p14="http://schemas.microsoft.com/office/powerpoint/2010/main" val="2634543004"/>
              </p:ext>
            </p:extLst>
          </p:nvPr>
        </p:nvGraphicFramePr>
        <p:xfrm>
          <a:off x="1547664" y="1894305"/>
          <a:ext cx="5904656" cy="4320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7860324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1840" y="1368972"/>
            <a:ext cx="8331200" cy="507556"/>
          </a:xfrm>
        </p:spPr>
        <p:txBody>
          <a:bodyPr/>
          <a:lstStyle/>
          <a:p>
            <a:pPr algn="ctr"/>
            <a:r>
              <a:rPr lang="en-GB" dirty="0" smtClean="0"/>
              <a:t>What are Communities of Practice? </a:t>
            </a:r>
            <a:endParaRPr lang="en-GB" dirty="0"/>
          </a:p>
        </p:txBody>
      </p:sp>
      <p:sp>
        <p:nvSpPr>
          <p:cNvPr id="3" name="Content Placeholder 2"/>
          <p:cNvSpPr>
            <a:spLocks noGrp="1"/>
          </p:cNvSpPr>
          <p:nvPr>
            <p:ph idx="1"/>
          </p:nvPr>
        </p:nvSpPr>
        <p:spPr>
          <a:xfrm>
            <a:off x="384002" y="2743944"/>
            <a:ext cx="8229600" cy="3644104"/>
          </a:xfrm>
        </p:spPr>
        <p:txBody>
          <a:bodyPr>
            <a:normAutofit/>
          </a:bodyPr>
          <a:lstStyle/>
          <a:p>
            <a:pPr marL="114300" indent="0" algn="ctr">
              <a:buNone/>
            </a:pPr>
            <a:r>
              <a:rPr lang="en-GB" sz="2800" i="1" dirty="0" smtClean="0"/>
              <a:t>‘Communities of practice are groups of people who share a concern or passion for something they do and learn how to do it better as they interact regularly.’</a:t>
            </a:r>
          </a:p>
          <a:p>
            <a:pPr marL="114300" indent="0" algn="r">
              <a:buNone/>
            </a:pPr>
            <a:r>
              <a:rPr lang="en-GB" sz="2400" dirty="0" smtClean="0"/>
              <a:t>Etienne Wenger</a:t>
            </a:r>
          </a:p>
          <a:p>
            <a:endParaRPr lang="en-GB" sz="3600" dirty="0"/>
          </a:p>
        </p:txBody>
      </p:sp>
    </p:spTree>
    <p:extLst>
      <p:ext uri="{BB962C8B-B14F-4D97-AF65-F5344CB8AC3E}">
        <p14:creationId xmlns:p14="http://schemas.microsoft.com/office/powerpoint/2010/main" val="118184215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8284" y="1379092"/>
            <a:ext cx="1738536" cy="2850304"/>
          </a:xfrm>
        </p:spPr>
        <p:txBody>
          <a:bodyPr>
            <a:normAutofit/>
          </a:bodyPr>
          <a:lstStyle/>
          <a:p>
            <a:r>
              <a:rPr lang="en-GB" sz="1200" dirty="0"/>
              <a:t>Fig 2.1 Dimensions of practice </a:t>
            </a:r>
            <a:r>
              <a:rPr lang="en-GB" sz="1200" dirty="0" smtClean="0"/>
              <a:t>as </a:t>
            </a:r>
            <a:r>
              <a:rPr lang="en-GB" sz="1200" dirty="0"/>
              <a:t>the property of a community. Source: Wenger (1998:73)</a:t>
            </a:r>
            <a:br>
              <a:rPr lang="en-GB" sz="1200" dirty="0"/>
            </a:br>
            <a:endParaRPr lang="en-GB" sz="1200" dirty="0"/>
          </a:p>
        </p:txBody>
      </p:sp>
      <p:sp>
        <p:nvSpPr>
          <p:cNvPr id="3" name="Content Placeholder 2"/>
          <p:cNvSpPr>
            <a:spLocks noGrp="1"/>
          </p:cNvSpPr>
          <p:nvPr>
            <p:ph idx="1"/>
          </p:nvPr>
        </p:nvSpPr>
        <p:spPr/>
        <p:txBody>
          <a:bodyPr/>
          <a:lstStyle/>
          <a:p>
            <a:endParaRPr lang="en-GB" dirty="0" smtClean="0"/>
          </a:p>
          <a:p>
            <a:endParaRPr lang="en-GB" dirty="0"/>
          </a:p>
        </p:txBody>
      </p:sp>
      <p:sp>
        <p:nvSpPr>
          <p:cNvPr id="4" name="Oval 3"/>
          <p:cNvSpPr/>
          <p:nvPr/>
        </p:nvSpPr>
        <p:spPr>
          <a:xfrm>
            <a:off x="3151856" y="1916832"/>
            <a:ext cx="2664296" cy="144016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Joint enterprise</a:t>
            </a:r>
            <a:endParaRPr lang="en-GB" sz="2400" dirty="0">
              <a:solidFill>
                <a:schemeClr val="tx1"/>
              </a:solidFill>
            </a:endParaRPr>
          </a:p>
        </p:txBody>
      </p:sp>
      <p:sp>
        <p:nvSpPr>
          <p:cNvPr id="5" name="Oval 4"/>
          <p:cNvSpPr/>
          <p:nvPr/>
        </p:nvSpPr>
        <p:spPr>
          <a:xfrm>
            <a:off x="5148064" y="3717032"/>
            <a:ext cx="2664296" cy="1440160"/>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Shared repertoire</a:t>
            </a:r>
            <a:endParaRPr lang="en-GB" sz="2400" dirty="0">
              <a:solidFill>
                <a:schemeClr val="tx1"/>
              </a:solidFill>
            </a:endParaRPr>
          </a:p>
        </p:txBody>
      </p:sp>
      <p:sp>
        <p:nvSpPr>
          <p:cNvPr id="6" name="Oval 5"/>
          <p:cNvSpPr/>
          <p:nvPr/>
        </p:nvSpPr>
        <p:spPr>
          <a:xfrm>
            <a:off x="1331640" y="3717032"/>
            <a:ext cx="2664296" cy="144016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Mutual engagement </a:t>
            </a:r>
            <a:endParaRPr lang="en-GB" sz="2400" dirty="0">
              <a:solidFill>
                <a:schemeClr val="tx1"/>
              </a:solidFill>
            </a:endParaRPr>
          </a:p>
        </p:txBody>
      </p:sp>
      <p:cxnSp>
        <p:nvCxnSpPr>
          <p:cNvPr id="13" name="Straight Connector 12"/>
          <p:cNvCxnSpPr/>
          <p:nvPr/>
        </p:nvCxnSpPr>
        <p:spPr>
          <a:xfrm>
            <a:off x="5652120" y="2996952"/>
            <a:ext cx="828092"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5" idx="2"/>
          </p:cNvCxnSpPr>
          <p:nvPr/>
        </p:nvCxnSpPr>
        <p:spPr>
          <a:xfrm>
            <a:off x="3995936" y="4437112"/>
            <a:ext cx="115212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510822" y="3050376"/>
            <a:ext cx="918204" cy="6666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95796" y="1025149"/>
            <a:ext cx="6948772" cy="707886"/>
          </a:xfrm>
          <a:prstGeom prst="rect">
            <a:avLst/>
          </a:prstGeom>
          <a:noFill/>
        </p:spPr>
        <p:txBody>
          <a:bodyPr wrap="square" rtlCol="0">
            <a:spAutoFit/>
          </a:bodyPr>
          <a:lstStyle/>
          <a:p>
            <a:r>
              <a:rPr lang="en-GB" sz="4000" spc="-100" dirty="0">
                <a:solidFill>
                  <a:schemeClr val="tx2"/>
                </a:solidFill>
                <a:latin typeface="+mj-lt"/>
                <a:ea typeface="+mj-ea"/>
                <a:cs typeface="+mj-cs"/>
              </a:rPr>
              <a:t>Three essential </a:t>
            </a:r>
            <a:r>
              <a:rPr lang="en-GB" sz="4000" spc="-100" dirty="0" smtClean="0">
                <a:solidFill>
                  <a:schemeClr val="tx2"/>
                </a:solidFill>
                <a:latin typeface="+mj-lt"/>
                <a:ea typeface="+mj-ea"/>
                <a:cs typeface="+mj-cs"/>
              </a:rPr>
              <a:t>characteristics</a:t>
            </a:r>
            <a:endParaRPr lang="en-GB" sz="4000" spc="-100" dirty="0">
              <a:solidFill>
                <a:schemeClr val="tx2"/>
              </a:solidFill>
              <a:latin typeface="+mj-lt"/>
              <a:ea typeface="+mj-ea"/>
              <a:cs typeface="+mj-cs"/>
            </a:endParaRPr>
          </a:p>
        </p:txBody>
      </p:sp>
    </p:spTree>
    <p:extLst>
      <p:ext uri="{BB962C8B-B14F-4D97-AF65-F5344CB8AC3E}">
        <p14:creationId xmlns:p14="http://schemas.microsoft.com/office/powerpoint/2010/main" val="376091501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533" y="1085741"/>
            <a:ext cx="8229600" cy="507556"/>
          </a:xfrm>
        </p:spPr>
        <p:txBody>
          <a:bodyPr/>
          <a:lstStyle/>
          <a:p>
            <a:pPr algn="ctr"/>
            <a:r>
              <a:rPr lang="en-GB" sz="3200" dirty="0" smtClean="0"/>
              <a:t>What is an </a:t>
            </a:r>
            <a:r>
              <a:rPr lang="en-GB" sz="3200" dirty="0" err="1" smtClean="0"/>
              <a:t>eCoP</a:t>
            </a:r>
            <a:r>
              <a:rPr lang="en-GB" sz="3200" dirty="0" smtClean="0"/>
              <a:t>?</a:t>
            </a:r>
            <a:endParaRPr lang="en-GB" sz="3200" dirty="0"/>
          </a:p>
        </p:txBody>
      </p:sp>
      <p:sp>
        <p:nvSpPr>
          <p:cNvPr id="3" name="Content Placeholder 2"/>
          <p:cNvSpPr>
            <a:spLocks noGrp="1"/>
          </p:cNvSpPr>
          <p:nvPr>
            <p:ph idx="1"/>
          </p:nvPr>
        </p:nvSpPr>
        <p:spPr>
          <a:xfrm>
            <a:off x="372533" y="2028586"/>
            <a:ext cx="8229600" cy="4482800"/>
          </a:xfrm>
        </p:spPr>
        <p:txBody>
          <a:bodyPr>
            <a:normAutofit/>
          </a:bodyPr>
          <a:lstStyle/>
          <a:p>
            <a:r>
              <a:rPr lang="en-GB" sz="2000" dirty="0"/>
              <a:t>E</a:t>
            </a:r>
            <a:r>
              <a:rPr lang="en-GB" sz="2000" dirty="0" smtClean="0"/>
              <a:t>ducational group empowering </a:t>
            </a:r>
            <a:r>
              <a:rPr lang="en-GB" sz="2000" b="1" dirty="0" smtClean="0"/>
              <a:t>creativity,</a:t>
            </a:r>
            <a:r>
              <a:rPr lang="en-GB" sz="2000" dirty="0" smtClean="0"/>
              <a:t> real-world innovation, personal and team development</a:t>
            </a:r>
          </a:p>
          <a:p>
            <a:endParaRPr lang="en-GB" sz="2000" b="1" dirty="0"/>
          </a:p>
          <a:p>
            <a:r>
              <a:rPr lang="en-GB" sz="2000" dirty="0" smtClean="0"/>
              <a:t>Allows integration of </a:t>
            </a:r>
            <a:r>
              <a:rPr lang="en-GB" sz="2000" b="1" dirty="0" smtClean="0"/>
              <a:t>4Cs </a:t>
            </a:r>
            <a:r>
              <a:rPr lang="en-GB" sz="2000" dirty="0" smtClean="0"/>
              <a:t>- cycle, creativity, collaboration and community - into all our work.</a:t>
            </a:r>
          </a:p>
          <a:p>
            <a:endParaRPr lang="en-GB" sz="2000" dirty="0"/>
          </a:p>
          <a:p>
            <a:r>
              <a:rPr lang="en-GB" sz="2000" dirty="0"/>
              <a:t>Support the development of evidence-based </a:t>
            </a:r>
            <a:r>
              <a:rPr lang="en-GB" sz="2000" b="1" dirty="0"/>
              <a:t>teaching </a:t>
            </a:r>
            <a:r>
              <a:rPr lang="en-GB" sz="2000" dirty="0"/>
              <a:t>initiatives and contribute to evidence base through educational </a:t>
            </a:r>
            <a:r>
              <a:rPr lang="en-GB" sz="2000" b="1" dirty="0"/>
              <a:t>research</a:t>
            </a:r>
            <a:r>
              <a:rPr lang="en-GB" sz="2000" dirty="0"/>
              <a:t> and scholarship</a:t>
            </a:r>
            <a:endParaRPr lang="en-GB" sz="2000" dirty="0" smtClean="0"/>
          </a:p>
          <a:p>
            <a:pPr marL="0" indent="0">
              <a:buNone/>
            </a:pPr>
            <a:endParaRPr lang="en-GB" sz="2000" dirty="0"/>
          </a:p>
        </p:txBody>
      </p:sp>
    </p:spTree>
    <p:extLst>
      <p:ext uri="{BB962C8B-B14F-4D97-AF65-F5344CB8AC3E}">
        <p14:creationId xmlns:p14="http://schemas.microsoft.com/office/powerpoint/2010/main" val="80427531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2163" y="840711"/>
            <a:ext cx="8229600" cy="507556"/>
          </a:xfrm>
        </p:spPr>
        <p:txBody>
          <a:bodyPr/>
          <a:lstStyle/>
          <a:p>
            <a:r>
              <a:rPr lang="en-GB" dirty="0" smtClean="0"/>
              <a:t>Making the </a:t>
            </a:r>
            <a:r>
              <a:rPr lang="en-GB" dirty="0" err="1" smtClean="0"/>
              <a:t>eCoP</a:t>
            </a:r>
            <a:r>
              <a:rPr lang="en-GB" dirty="0" smtClean="0"/>
              <a:t> vision happen</a:t>
            </a:r>
            <a:endParaRPr lang="en-GB" dirty="0"/>
          </a:p>
        </p:txBody>
      </p:sp>
      <p:sp>
        <p:nvSpPr>
          <p:cNvPr id="3" name="Content Placeholder 2"/>
          <p:cNvSpPr>
            <a:spLocks noGrp="1"/>
          </p:cNvSpPr>
          <p:nvPr>
            <p:ph idx="1"/>
          </p:nvPr>
        </p:nvSpPr>
        <p:spPr>
          <a:xfrm>
            <a:off x="14215" y="1094489"/>
            <a:ext cx="8717280" cy="3704649"/>
          </a:xfrm>
        </p:spPr>
        <p:txBody>
          <a:bodyPr/>
          <a:lstStyle/>
          <a:p>
            <a:pPr marL="0" indent="0">
              <a:buNone/>
            </a:pPr>
            <a:endParaRPr lang="en-GB" dirty="0"/>
          </a:p>
          <a:p>
            <a:r>
              <a:rPr lang="en-GB" sz="2000" dirty="0" smtClean="0"/>
              <a:t>Identified key team members who would act as </a:t>
            </a:r>
            <a:r>
              <a:rPr lang="en-GB" sz="2000" dirty="0" err="1" smtClean="0"/>
              <a:t>eCoP</a:t>
            </a:r>
            <a:r>
              <a:rPr lang="en-GB" sz="2000" dirty="0" smtClean="0"/>
              <a:t> chairs and consulted with them</a:t>
            </a:r>
          </a:p>
          <a:p>
            <a:endParaRPr lang="en-GB" sz="2000" dirty="0"/>
          </a:p>
          <a:p>
            <a:r>
              <a:rPr lang="en-GB" sz="2000" dirty="0" smtClean="0"/>
              <a:t>Divided team into three </a:t>
            </a:r>
            <a:r>
              <a:rPr lang="en-GB" sz="2000" dirty="0" err="1" smtClean="0"/>
              <a:t>eCoPs</a:t>
            </a:r>
            <a:r>
              <a:rPr lang="en-GB" sz="2000" dirty="0" smtClean="0"/>
              <a:t>- with mixed membership </a:t>
            </a:r>
          </a:p>
          <a:p>
            <a:endParaRPr lang="en-GB" sz="2000" dirty="0"/>
          </a:p>
          <a:p>
            <a:r>
              <a:rPr lang="en-GB" sz="2000" dirty="0" smtClean="0"/>
              <a:t>Held an all team away day (2017) to launch idea designed to encourage key aims of the </a:t>
            </a:r>
            <a:r>
              <a:rPr lang="en-GB" sz="2000" dirty="0" err="1" smtClean="0"/>
              <a:t>eCoP</a:t>
            </a:r>
            <a:r>
              <a:rPr lang="en-GB" sz="2000" dirty="0" smtClean="0"/>
              <a:t> approach: creativity, breaking down boundaries, promoting inclusivity</a:t>
            </a:r>
          </a:p>
          <a:p>
            <a:endParaRPr lang="en-GB" sz="2000" dirty="0"/>
          </a:p>
          <a:p>
            <a:r>
              <a:rPr lang="en-GB" sz="2000" dirty="0" err="1" smtClean="0"/>
              <a:t>eCoPs</a:t>
            </a:r>
            <a:r>
              <a:rPr lang="en-GB" sz="2000" dirty="0" smtClean="0"/>
              <a:t> were self-named: Mandala, Jam lab, </a:t>
            </a:r>
            <a:r>
              <a:rPr lang="en-GB" sz="2000" dirty="0" err="1" smtClean="0"/>
              <a:t>Imperlia</a:t>
            </a:r>
            <a:r>
              <a:rPr lang="en-GB" sz="2000" dirty="0" smtClean="0"/>
              <a:t> with logos</a:t>
            </a:r>
          </a:p>
          <a:p>
            <a:endParaRPr lang="en-GB" sz="2000" dirty="0" smtClean="0"/>
          </a:p>
          <a:p>
            <a:r>
              <a:rPr lang="en-GB" sz="2000" dirty="0" smtClean="0"/>
              <a:t>White space was given and funding to support </a:t>
            </a:r>
            <a:r>
              <a:rPr lang="en-GB" sz="2000" dirty="0" err="1" smtClean="0"/>
              <a:t>eCoPs</a:t>
            </a:r>
            <a:endParaRPr lang="en-GB" sz="2000" dirty="0" smtClean="0"/>
          </a:p>
          <a:p>
            <a:endParaRPr lang="en-GB" sz="2000" dirty="0"/>
          </a:p>
          <a:p>
            <a:r>
              <a:rPr lang="en-GB" sz="2000" dirty="0" smtClean="0"/>
              <a:t>Formal research was conducted </a:t>
            </a:r>
          </a:p>
          <a:p>
            <a:endParaRPr lang="en-GB" sz="2000" dirty="0"/>
          </a:p>
          <a:p>
            <a:endParaRPr lang="en-GB" sz="2000" dirty="0" smtClean="0"/>
          </a:p>
          <a:p>
            <a:pPr marL="0" indent="0">
              <a:buNone/>
            </a:pPr>
            <a:endParaRPr lang="en-GB" sz="2000" dirty="0"/>
          </a:p>
        </p:txBody>
      </p:sp>
      <p:sp>
        <p:nvSpPr>
          <p:cNvPr id="4" name="Date Placeholder 3"/>
          <p:cNvSpPr>
            <a:spLocks noGrp="1"/>
          </p:cNvSpPr>
          <p:nvPr>
            <p:ph type="dt" sz="half" idx="10"/>
          </p:nvPr>
        </p:nvSpPr>
        <p:spPr>
          <a:xfrm rot="16200000" flipV="1">
            <a:off x="8698163" y="1217362"/>
            <a:ext cx="2141218" cy="541092"/>
          </a:xfrm>
        </p:spPr>
        <p:txBody>
          <a:bodyPr/>
          <a:lstStyle/>
          <a:p>
            <a:fld id="{A74CF141-6458-4286-BCC9-54CE0B37985F}" type="datetime1">
              <a:rPr lang="en-GB" smtClean="0"/>
              <a:t>10/05/19</a:t>
            </a:fld>
            <a:endParaRPr lang="en-GB" dirty="0"/>
          </a:p>
        </p:txBody>
      </p:sp>
      <p:sp>
        <p:nvSpPr>
          <p:cNvPr id="5" name="Footer Placeholder 4"/>
          <p:cNvSpPr>
            <a:spLocks noGrp="1"/>
          </p:cNvSpPr>
          <p:nvPr>
            <p:ph type="ftr" sz="quarter" idx="11"/>
          </p:nvPr>
        </p:nvSpPr>
        <p:spPr>
          <a:xfrm rot="16200000">
            <a:off x="8402251" y="3751580"/>
            <a:ext cx="2367281" cy="365760"/>
          </a:xfrm>
        </p:spPr>
        <p:txBody>
          <a:bodyPr/>
          <a:lstStyle/>
          <a:p>
            <a:endParaRPr lang="en-GB" dirty="0"/>
          </a:p>
        </p:txBody>
      </p:sp>
      <p:sp>
        <p:nvSpPr>
          <p:cNvPr id="6" name="Slide Number Placeholder 5"/>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6240773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964" y="619282"/>
            <a:ext cx="8229600" cy="1143000"/>
          </a:xfrm>
        </p:spPr>
        <p:txBody>
          <a:bodyPr/>
          <a:lstStyle/>
          <a:p>
            <a:r>
              <a:rPr lang="en-GB" dirty="0">
                <a:solidFill>
                  <a:schemeClr val="accent1"/>
                </a:solidFill>
              </a:rPr>
              <a:t/>
            </a:r>
            <a:br>
              <a:rPr lang="en-GB" dirty="0">
                <a:solidFill>
                  <a:schemeClr val="accent1"/>
                </a:solidFill>
              </a:rPr>
            </a:br>
            <a:r>
              <a:rPr lang="en-GB" dirty="0" smtClean="0">
                <a:solidFill>
                  <a:schemeClr val="accent1"/>
                </a:solidFill>
              </a:rPr>
              <a:t>Research Question </a:t>
            </a:r>
            <a:endParaRPr lang="en-GB" dirty="0">
              <a:solidFill>
                <a:schemeClr val="accent1"/>
              </a:solidFill>
            </a:endParaRPr>
          </a:p>
        </p:txBody>
      </p:sp>
      <p:sp>
        <p:nvSpPr>
          <p:cNvPr id="3" name="Content Placeholder 2"/>
          <p:cNvSpPr>
            <a:spLocks noGrp="1"/>
          </p:cNvSpPr>
          <p:nvPr>
            <p:ph idx="1"/>
          </p:nvPr>
        </p:nvSpPr>
        <p:spPr>
          <a:xfrm>
            <a:off x="389964" y="1762282"/>
            <a:ext cx="8552329" cy="4835070"/>
          </a:xfrm>
        </p:spPr>
        <p:txBody>
          <a:bodyPr>
            <a:noAutofit/>
          </a:bodyPr>
          <a:lstStyle/>
          <a:p>
            <a:pPr marL="0" indent="0">
              <a:buNone/>
            </a:pPr>
            <a:endParaRPr lang="en-GB" sz="2400" i="1" dirty="0" smtClean="0">
              <a:solidFill>
                <a:srgbClr val="0070C0"/>
              </a:solidFill>
            </a:endParaRPr>
          </a:p>
          <a:p>
            <a:pPr marL="0" indent="0">
              <a:buNone/>
            </a:pPr>
            <a:r>
              <a:rPr lang="en-GB" sz="2400" i="1" dirty="0" smtClean="0">
                <a:solidFill>
                  <a:srgbClr val="0070C0"/>
                </a:solidFill>
              </a:rPr>
              <a:t>In </a:t>
            </a:r>
            <a:r>
              <a:rPr lang="en-GB" sz="2400" i="1" dirty="0">
                <a:solidFill>
                  <a:srgbClr val="0070C0"/>
                </a:solidFill>
              </a:rPr>
              <a:t>what ways does the </a:t>
            </a:r>
            <a:r>
              <a:rPr lang="en-GB" sz="2400" i="1" dirty="0" err="1">
                <a:solidFill>
                  <a:srgbClr val="0070C0"/>
                </a:solidFill>
              </a:rPr>
              <a:t>eCoP</a:t>
            </a:r>
            <a:r>
              <a:rPr lang="en-GB" sz="2400" i="1" dirty="0">
                <a:solidFill>
                  <a:srgbClr val="0070C0"/>
                </a:solidFill>
              </a:rPr>
              <a:t> model support </a:t>
            </a:r>
            <a:r>
              <a:rPr lang="en-GB" sz="2400" i="1" dirty="0" smtClean="0">
                <a:solidFill>
                  <a:srgbClr val="0070C0"/>
                </a:solidFill>
              </a:rPr>
              <a:t>the professional</a:t>
            </a:r>
            <a:r>
              <a:rPr lang="en-GB" sz="2400" i="1" dirty="0">
                <a:solidFill>
                  <a:srgbClr val="0070C0"/>
                </a:solidFill>
              </a:rPr>
              <a:t> development of members of the </a:t>
            </a:r>
            <a:r>
              <a:rPr lang="en-GB" sz="2400" i="1" dirty="0" smtClean="0">
                <a:solidFill>
                  <a:srgbClr val="0070C0"/>
                </a:solidFill>
              </a:rPr>
              <a:t>Undergraduate Primary Care </a:t>
            </a:r>
            <a:r>
              <a:rPr lang="en-GB" sz="2400" i="1" dirty="0">
                <a:solidFill>
                  <a:srgbClr val="0070C0"/>
                </a:solidFill>
              </a:rPr>
              <a:t>team? </a:t>
            </a:r>
            <a:endParaRPr lang="en-GB" sz="2400" i="1" dirty="0" smtClean="0">
              <a:solidFill>
                <a:srgbClr val="0070C0"/>
              </a:solidFill>
            </a:endParaRPr>
          </a:p>
          <a:p>
            <a:pPr marL="0" indent="0">
              <a:buNone/>
            </a:pPr>
            <a:endParaRPr lang="en-GB" sz="2400" i="1" dirty="0"/>
          </a:p>
          <a:p>
            <a:pPr marL="0" indent="0">
              <a:buNone/>
            </a:pPr>
            <a:r>
              <a:rPr lang="en-GB" sz="2200" dirty="0"/>
              <a:t>How does the </a:t>
            </a:r>
            <a:r>
              <a:rPr lang="en-GB" sz="2200" dirty="0" err="1"/>
              <a:t>eCoP</a:t>
            </a:r>
            <a:r>
              <a:rPr lang="en-GB" sz="2200" dirty="0"/>
              <a:t> </a:t>
            </a:r>
            <a:r>
              <a:rPr lang="en-GB" sz="2200" dirty="0" smtClean="0"/>
              <a:t>model support </a:t>
            </a:r>
          </a:p>
          <a:p>
            <a:pPr marL="0" indent="0">
              <a:buNone/>
            </a:pPr>
            <a:endParaRPr lang="en-GB" sz="2200" dirty="0" smtClean="0"/>
          </a:p>
          <a:p>
            <a:r>
              <a:rPr lang="en-GB" sz="2200" dirty="0" smtClean="0"/>
              <a:t>the </a:t>
            </a:r>
            <a:r>
              <a:rPr lang="en-GB" sz="2200" dirty="0"/>
              <a:t>implementation of the </a:t>
            </a:r>
            <a:r>
              <a:rPr lang="en-GB" sz="2200" dirty="0" smtClean="0"/>
              <a:t>LT strategy? </a:t>
            </a:r>
            <a:endParaRPr lang="en-GB" sz="2200" dirty="0"/>
          </a:p>
          <a:p>
            <a:r>
              <a:rPr lang="en-GB" sz="2200" dirty="0" smtClean="0"/>
              <a:t>creativity </a:t>
            </a:r>
            <a:r>
              <a:rPr lang="en-GB" sz="2200" dirty="0"/>
              <a:t>and </a:t>
            </a:r>
            <a:r>
              <a:rPr lang="en-GB" sz="2200" dirty="0" smtClean="0"/>
              <a:t>collaboration? </a:t>
            </a:r>
            <a:endParaRPr lang="en-GB" sz="2200" dirty="0"/>
          </a:p>
          <a:p>
            <a:r>
              <a:rPr lang="en-GB" sz="2200" dirty="0" smtClean="0"/>
              <a:t>engagement </a:t>
            </a:r>
            <a:r>
              <a:rPr lang="en-GB" sz="2200" dirty="0"/>
              <a:t>with and use </a:t>
            </a:r>
            <a:r>
              <a:rPr lang="en-GB" sz="2200" dirty="0" smtClean="0"/>
              <a:t>of educational evidence? </a:t>
            </a:r>
            <a:endParaRPr lang="en-GB" sz="2200" dirty="0"/>
          </a:p>
          <a:p>
            <a:pPr marL="0" indent="0">
              <a:buNone/>
            </a:pPr>
            <a:endParaRPr lang="en-GB" sz="2400" i="1" dirty="0"/>
          </a:p>
          <a:p>
            <a:pPr marL="0" indent="0">
              <a:buNone/>
            </a:pPr>
            <a:r>
              <a:rPr lang="en-GB" sz="2400" dirty="0" smtClean="0"/>
              <a:t> </a:t>
            </a:r>
            <a:endParaRPr lang="en-GB" sz="2400" dirty="0"/>
          </a:p>
        </p:txBody>
      </p:sp>
    </p:spTree>
    <p:extLst>
      <p:ext uri="{BB962C8B-B14F-4D97-AF65-F5344CB8AC3E}">
        <p14:creationId xmlns:p14="http://schemas.microsoft.com/office/powerpoint/2010/main" val="16071114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Imperial College London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2468</TotalTime>
  <Words>3967</Words>
  <Application>Microsoft Macintosh PowerPoint</Application>
  <PresentationFormat>On-screen Show (4:3)</PresentationFormat>
  <Paragraphs>276</Paragraphs>
  <Slides>20</Slides>
  <Notes>16</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Imperial College London Theme</vt:lpstr>
      <vt:lpstr>Educational Communities of Practice – An approach to management of change in medical education</vt:lpstr>
      <vt:lpstr>Undergraduate Primary Care Education </vt:lpstr>
      <vt:lpstr>Drivers for change  </vt:lpstr>
      <vt:lpstr>Translating vision and LT strategy into process</vt:lpstr>
      <vt:lpstr>What are Communities of Practice? </vt:lpstr>
      <vt:lpstr>Fig 2.1 Dimensions of practice as the property of a community. Source: Wenger (1998:73) </vt:lpstr>
      <vt:lpstr>What is an eCoP?</vt:lpstr>
      <vt:lpstr>Making the eCoP vision happen</vt:lpstr>
      <vt:lpstr> Research Question </vt:lpstr>
      <vt:lpstr>Methods</vt:lpstr>
      <vt:lpstr>Benefits of the eCoP model </vt:lpstr>
      <vt:lpstr>Benefits of the eCoP model </vt:lpstr>
      <vt:lpstr>Benefits of the eCoP model </vt:lpstr>
      <vt:lpstr>Benefits of the eCoP model </vt:lpstr>
      <vt:lpstr>Benefits of the eCoP model </vt:lpstr>
      <vt:lpstr>Tensions within the eCoP model</vt:lpstr>
      <vt:lpstr>Tensions within the eCoP model</vt:lpstr>
      <vt:lpstr>Tensions within the eCoP model</vt:lpstr>
      <vt:lpstr>eCoP and beyond….</vt:lpstr>
      <vt:lpstr>PowerPoint Presentation</vt:lpstr>
    </vt:vector>
  </TitlesOfParts>
  <Company>Imperial College London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Abby Bolt</dc:creator>
  <cp:lastModifiedBy>Kumar Sonia</cp:lastModifiedBy>
  <cp:revision>83</cp:revision>
  <cp:lastPrinted>2019-05-08T15:40:01Z</cp:lastPrinted>
  <dcterms:created xsi:type="dcterms:W3CDTF">2017-02-16T14:49:58Z</dcterms:created>
  <dcterms:modified xsi:type="dcterms:W3CDTF">2019-05-10T17:17:52Z</dcterms:modified>
</cp:coreProperties>
</file>